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1" r:id="rId2"/>
    <p:sldId id="257" r:id="rId3"/>
    <p:sldId id="258" r:id="rId4"/>
    <p:sldId id="266" r:id="rId5"/>
    <p:sldId id="259" r:id="rId6"/>
    <p:sldId id="279" r:id="rId7"/>
    <p:sldId id="269" r:id="rId8"/>
    <p:sldId id="271" r:id="rId9"/>
    <p:sldId id="275" r:id="rId10"/>
    <p:sldId id="278" r:id="rId11"/>
    <p:sldId id="277" r:id="rId12"/>
    <p:sldId id="280" r:id="rId13"/>
    <p:sldId id="276" r:id="rId14"/>
    <p:sldId id="261" r:id="rId15"/>
    <p:sldId id="26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152" y="3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7/17/2018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www.coal.nic.in/"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Energy Scenario in India</a:t>
            </a:r>
            <a:endParaRPr lang="en-US" dirty="0"/>
          </a:p>
        </p:txBody>
      </p:sp>
      <p:sp>
        <p:nvSpPr>
          <p:cNvPr id="3" name="Subtitle 2"/>
          <p:cNvSpPr>
            <a:spLocks noGrp="1"/>
          </p:cNvSpPr>
          <p:nvPr>
            <p:ph type="subTitle" idx="1"/>
          </p:nvPr>
        </p:nvSpPr>
        <p:spPr>
          <a:xfrm>
            <a:off x="1371600" y="2057400"/>
            <a:ext cx="6400800" cy="3581400"/>
          </a:xfrm>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New Folder\installed capacity.JPG"/>
          <p:cNvPicPr>
            <a:picLocks noChangeAspect="1" noChangeArrowheads="1"/>
          </p:cNvPicPr>
          <p:nvPr/>
        </p:nvPicPr>
        <p:blipFill>
          <a:blip r:embed="rId2"/>
          <a:srcRect/>
          <a:stretch>
            <a:fillRect/>
          </a:stretch>
        </p:blipFill>
        <p:spPr bwMode="auto">
          <a:xfrm>
            <a:off x="1600200" y="3124200"/>
            <a:ext cx="5772150" cy="3143250"/>
          </a:xfrm>
          <a:prstGeom prst="rect">
            <a:avLst/>
          </a:prstGeom>
          <a:noFill/>
        </p:spPr>
      </p:pic>
      <p:sp>
        <p:nvSpPr>
          <p:cNvPr id="5" name="TextBox 4"/>
          <p:cNvSpPr txBox="1"/>
          <p:nvPr/>
        </p:nvSpPr>
        <p:spPr>
          <a:xfrm>
            <a:off x="762000" y="-1"/>
            <a:ext cx="7239000" cy="2800767"/>
          </a:xfrm>
          <a:prstGeom prst="rect">
            <a:avLst/>
          </a:prstGeom>
          <a:noFill/>
        </p:spPr>
        <p:txBody>
          <a:bodyPr wrap="square" rtlCol="0">
            <a:spAutoFit/>
          </a:bodyPr>
          <a:lstStyle/>
          <a:p>
            <a:endParaRPr lang="en-US" dirty="0" smtClean="0"/>
          </a:p>
          <a:p>
            <a:pPr>
              <a:buFont typeface="Wingdings" pitchFamily="2" charset="2"/>
              <a:buChar char="Ø"/>
            </a:pPr>
            <a:r>
              <a:rPr lang="en-US" sz="2000" dirty="0" smtClean="0"/>
              <a:t>The total installed capacity of grid interactive renewable power, which was 28067.26 MW as on 31.03.2013 had gone up to 31692.18 MW as on 31.03.2014 indicating growth of 12.92% during the period .</a:t>
            </a:r>
          </a:p>
          <a:p>
            <a:pPr>
              <a:buFont typeface="Wingdings" pitchFamily="2" charset="2"/>
              <a:buChar char="Ø"/>
            </a:pPr>
            <a:r>
              <a:rPr lang="en-US" sz="2000" dirty="0" smtClean="0"/>
              <a:t>Out of the total installed generation capacity of renewable power as on 31-03-2014, Wind power accounted for about 66.69%, followed by Biomass power (12.66%) and Small hydro power (12%).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85800" y="533400"/>
            <a:ext cx="7391400" cy="1107996"/>
          </a:xfrm>
          <a:prstGeom prst="rect">
            <a:avLst/>
          </a:prstGeom>
          <a:noFill/>
        </p:spPr>
        <p:txBody>
          <a:bodyPr wrap="square" rtlCol="0">
            <a:spAutoFit/>
          </a:bodyPr>
          <a:lstStyle/>
          <a:p>
            <a:r>
              <a:rPr lang="en-US" sz="2200" dirty="0" smtClean="0"/>
              <a:t>The present assessment of the potential of non-conventional source of energy and their present status of development are in fig.</a:t>
            </a:r>
            <a:endParaRPr lang="en-US" sz="2200" dirty="0"/>
          </a:p>
        </p:txBody>
      </p:sp>
      <p:pic>
        <p:nvPicPr>
          <p:cNvPr id="15" name="Picture 4" descr="C:\Users\Administrator\Desktop\Renewable_energy_share_India_2013.png"/>
          <p:cNvPicPr>
            <a:picLocks noChangeAspect="1" noChangeArrowheads="1"/>
          </p:cNvPicPr>
          <p:nvPr/>
        </p:nvPicPr>
        <p:blipFill>
          <a:blip r:embed="rId2"/>
          <a:srcRect/>
          <a:stretch>
            <a:fillRect/>
          </a:stretch>
        </p:blipFill>
        <p:spPr bwMode="auto">
          <a:xfrm>
            <a:off x="1524000" y="1752600"/>
            <a:ext cx="6310483" cy="36576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New Folder\per capita.JPG"/>
          <p:cNvPicPr>
            <a:picLocks noChangeAspect="1" noChangeArrowheads="1"/>
          </p:cNvPicPr>
          <p:nvPr/>
        </p:nvPicPr>
        <p:blipFill>
          <a:blip r:embed="rId2"/>
          <a:srcRect/>
          <a:stretch>
            <a:fillRect/>
          </a:stretch>
        </p:blipFill>
        <p:spPr bwMode="auto">
          <a:xfrm>
            <a:off x="1371599" y="3039078"/>
            <a:ext cx="6291573" cy="3514122"/>
          </a:xfrm>
          <a:prstGeom prst="rect">
            <a:avLst/>
          </a:prstGeom>
          <a:noFill/>
        </p:spPr>
      </p:pic>
      <p:sp>
        <p:nvSpPr>
          <p:cNvPr id="3" name="TextBox 2"/>
          <p:cNvSpPr txBox="1"/>
          <p:nvPr/>
        </p:nvSpPr>
        <p:spPr>
          <a:xfrm>
            <a:off x="990600" y="0"/>
            <a:ext cx="6934200" cy="3108543"/>
          </a:xfrm>
          <a:prstGeom prst="rect">
            <a:avLst/>
          </a:prstGeom>
          <a:noFill/>
        </p:spPr>
        <p:txBody>
          <a:bodyPr wrap="square" rtlCol="0">
            <a:spAutoFit/>
          </a:bodyPr>
          <a:lstStyle/>
          <a:p>
            <a:endParaRPr lang="en-US" dirty="0" smtClean="0"/>
          </a:p>
          <a:p>
            <a:pPr>
              <a:buFont typeface="Wingdings" pitchFamily="2" charset="2"/>
              <a:buChar char="Ø"/>
            </a:pPr>
            <a:r>
              <a:rPr lang="en-US" sz="2000" dirty="0" smtClean="0"/>
              <a:t>The total consumption of energy from conventional sources increased from 23,903 </a:t>
            </a:r>
            <a:r>
              <a:rPr lang="en-US" sz="2000" dirty="0" err="1" smtClean="0"/>
              <a:t>Peta</a:t>
            </a:r>
            <a:r>
              <a:rPr lang="en-US" sz="2000" dirty="0" smtClean="0"/>
              <a:t> joules during 2012-13 to 24,071 </a:t>
            </a:r>
            <a:r>
              <a:rPr lang="en-US" sz="2000" dirty="0" err="1" smtClean="0"/>
              <a:t>Peta</a:t>
            </a:r>
            <a:r>
              <a:rPr lang="en-US" sz="2000" dirty="0" smtClean="0"/>
              <a:t> joules during 2013-14, showing an increase of 0.70% </a:t>
            </a:r>
          </a:p>
          <a:p>
            <a:pPr>
              <a:buFont typeface="Wingdings" pitchFamily="2" charset="2"/>
              <a:buChar char="Ø"/>
            </a:pPr>
            <a:r>
              <a:rPr lang="en-US" sz="2000" dirty="0" smtClean="0"/>
              <a:t>Per-capita Energy Consumption (PEC) (the ratio of the estimate of total energy consumption during the year to the estimated mid-year population of that year) increased from 13694.83 Mega Joules in 2005-06 to 19522.15 Mega Joules in 2013-14, a CAGR of 4.53%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457199"/>
            <a:ext cx="7772400" cy="609601"/>
          </a:xfrm>
        </p:spPr>
        <p:txBody>
          <a:bodyPr>
            <a:normAutofit fontScale="90000"/>
          </a:bodyPr>
          <a:lstStyle/>
          <a:p>
            <a:r>
              <a:rPr lang="en-US" sz="3600" b="1" dirty="0" smtClean="0"/>
              <a:t>India's Renewable Energy Future Prospects</a:t>
            </a:r>
            <a:r>
              <a:rPr lang="en-US" dirty="0" smtClean="0"/>
              <a:t/>
            </a:r>
            <a:br>
              <a:rPr lang="en-US" dirty="0" smtClean="0"/>
            </a:br>
            <a:endParaRPr lang="en-US" dirty="0"/>
          </a:p>
        </p:txBody>
      </p:sp>
      <p:sp>
        <p:nvSpPr>
          <p:cNvPr id="5" name="Subtitle 4"/>
          <p:cNvSpPr>
            <a:spLocks noGrp="1"/>
          </p:cNvSpPr>
          <p:nvPr>
            <p:ph type="subTitle" idx="1"/>
          </p:nvPr>
        </p:nvSpPr>
        <p:spPr>
          <a:xfrm>
            <a:off x="457200" y="914400"/>
            <a:ext cx="8229600" cy="5334000"/>
          </a:xfrm>
        </p:spPr>
        <p:txBody>
          <a:bodyPr>
            <a:normAutofit/>
          </a:bodyPr>
          <a:lstStyle/>
          <a:p>
            <a:pPr algn="l">
              <a:buFont typeface="Wingdings" pitchFamily="2" charset="2"/>
              <a:buChar char="Ø"/>
            </a:pPr>
            <a:r>
              <a:rPr lang="en-US" sz="2100" dirty="0" smtClean="0">
                <a:solidFill>
                  <a:schemeClr val="tx1"/>
                </a:solidFill>
              </a:rPr>
              <a:t>India stands among top five countries in the world in terms of renewable energy.</a:t>
            </a:r>
          </a:p>
          <a:p>
            <a:pPr algn="l">
              <a:buFont typeface="Wingdings" pitchFamily="2" charset="2"/>
              <a:buChar char="Ø"/>
            </a:pPr>
            <a:r>
              <a:rPr lang="en-US" sz="2100" dirty="0" smtClean="0">
                <a:solidFill>
                  <a:schemeClr val="tx1"/>
                </a:solidFill>
              </a:rPr>
              <a:t>The installed base is 9% of total power generation capacity &amp; contribute 3% to the electricity mix.</a:t>
            </a:r>
          </a:p>
          <a:p>
            <a:pPr algn="l">
              <a:buFont typeface="Wingdings" pitchFamily="2" charset="2"/>
              <a:buChar char="Ø"/>
            </a:pPr>
            <a:r>
              <a:rPr lang="en-US" sz="2100" dirty="0" smtClean="0">
                <a:solidFill>
                  <a:schemeClr val="tx1"/>
                </a:solidFill>
              </a:rPr>
              <a:t>India occupies 5th position in the world in wind energy, Hydro projects </a:t>
            </a:r>
            <a:r>
              <a:rPr lang="en-US" sz="2100" dirty="0" err="1" smtClean="0">
                <a:solidFill>
                  <a:schemeClr val="tx1"/>
                </a:solidFill>
              </a:rPr>
              <a:t>upto</a:t>
            </a:r>
            <a:r>
              <a:rPr lang="en-US" sz="2100" dirty="0" smtClean="0">
                <a:solidFill>
                  <a:schemeClr val="tx1"/>
                </a:solidFill>
              </a:rPr>
              <a:t> 25 MW capacity.</a:t>
            </a:r>
          </a:p>
          <a:p>
            <a:pPr algn="l">
              <a:buFont typeface="Wingdings" pitchFamily="2" charset="2"/>
              <a:buChar char="Ø"/>
            </a:pPr>
            <a:r>
              <a:rPr lang="en-US" sz="2100" dirty="0" smtClean="0">
                <a:solidFill>
                  <a:schemeClr val="tx1"/>
                </a:solidFill>
              </a:rPr>
              <a:t>In Nov. 2009 GOI approved National solar Mission which aims to enable 20000 MW to be </a:t>
            </a:r>
            <a:r>
              <a:rPr lang="en-US" sz="2100" dirty="0" err="1" smtClean="0">
                <a:solidFill>
                  <a:schemeClr val="tx1"/>
                </a:solidFill>
              </a:rPr>
              <a:t>dployed</a:t>
            </a:r>
            <a:r>
              <a:rPr lang="en-US" sz="2100" dirty="0" smtClean="0">
                <a:solidFill>
                  <a:schemeClr val="tx1"/>
                </a:solidFill>
              </a:rPr>
              <a:t> in India by 2022.</a:t>
            </a:r>
          </a:p>
          <a:p>
            <a:pPr algn="l">
              <a:buFont typeface="Wingdings" pitchFamily="2" charset="2"/>
              <a:buChar char="Ø"/>
            </a:pPr>
            <a:r>
              <a:rPr lang="en-US" sz="2100" dirty="0" smtClean="0">
                <a:solidFill>
                  <a:schemeClr val="tx1"/>
                </a:solidFill>
              </a:rPr>
              <a:t>The GOI has set a capacity addition target of 30 GW which will take the total renewable capacity to almost 55 GW by the end of 2017.</a:t>
            </a:r>
          </a:p>
          <a:p>
            <a:pPr algn="l">
              <a:buFont typeface="Wingdings" pitchFamily="2" charset="2"/>
              <a:buChar char="Ø"/>
            </a:pPr>
            <a:r>
              <a:rPr lang="en-US" sz="2100" dirty="0" smtClean="0">
                <a:solidFill>
                  <a:schemeClr val="tx1"/>
                </a:solidFill>
              </a:rPr>
              <a:t>This include 15 GW from wind power, 10 GW from solar power, 2.9 GW from biomass power &amp; 2.1 GW from small Hydro power.</a:t>
            </a:r>
          </a:p>
          <a:p>
            <a:pPr algn="l">
              <a:buFont typeface="Wingdings" pitchFamily="2" charset="2"/>
              <a:buChar char="Ø"/>
            </a:pPr>
            <a:r>
              <a:rPr lang="en-US" sz="2100" dirty="0" smtClean="0">
                <a:solidFill>
                  <a:schemeClr val="tx1"/>
                </a:solidFill>
              </a:rPr>
              <a:t>The Jawaharlal Nehru National solar mission aims to generate 20000 MW of solar power by 2022.</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1470025"/>
          </a:xfrm>
        </p:spPr>
        <p:txBody>
          <a:bodyPr>
            <a:normAutofit/>
          </a:bodyPr>
          <a:lstStyle/>
          <a:p>
            <a:pPr>
              <a:buFont typeface="Wingdings" pitchFamily="2" charset="2"/>
              <a:buChar char="v"/>
            </a:pPr>
            <a:r>
              <a:rPr lang="en-US" sz="3200" b="1" dirty="0" smtClean="0"/>
              <a:t>Energy Scenario up to the Year 2020</a:t>
            </a:r>
            <a:endParaRPr lang="en-US" sz="3200" dirty="0"/>
          </a:p>
        </p:txBody>
      </p:sp>
      <p:sp>
        <p:nvSpPr>
          <p:cNvPr id="3" name="Subtitle 2"/>
          <p:cNvSpPr>
            <a:spLocks noGrp="1"/>
          </p:cNvSpPr>
          <p:nvPr>
            <p:ph type="subTitle" idx="1"/>
          </p:nvPr>
        </p:nvSpPr>
        <p:spPr/>
        <p:txBody>
          <a:bodyPr>
            <a:normAutofit/>
          </a:bodyPr>
          <a:lstStyle/>
          <a:p>
            <a:pPr algn="l"/>
            <a:endParaRPr lang="en-US" sz="2600" dirty="0" smtClean="0">
              <a:solidFill>
                <a:schemeClr val="tx1"/>
              </a:solidFill>
            </a:endParaRPr>
          </a:p>
          <a:p>
            <a:pPr algn="l"/>
            <a:endParaRPr lang="en-US" sz="2600" dirty="0">
              <a:solidFill>
                <a:schemeClr val="tx1"/>
              </a:solidFill>
            </a:endParaRPr>
          </a:p>
        </p:txBody>
      </p:sp>
      <p:sp>
        <p:nvSpPr>
          <p:cNvPr id="4" name="TextBox 3"/>
          <p:cNvSpPr txBox="1"/>
          <p:nvPr/>
        </p:nvSpPr>
        <p:spPr>
          <a:xfrm>
            <a:off x="990601" y="1676400"/>
            <a:ext cx="8001000" cy="3970318"/>
          </a:xfrm>
          <a:prstGeom prst="rect">
            <a:avLst/>
          </a:prstGeom>
          <a:noFill/>
        </p:spPr>
        <p:txBody>
          <a:bodyPr wrap="square" rtlCol="0">
            <a:spAutoFit/>
          </a:bodyPr>
          <a:lstStyle/>
          <a:p>
            <a:pPr>
              <a:buFont typeface="Wingdings" pitchFamily="2" charset="2"/>
              <a:buChar char="Ø"/>
            </a:pPr>
            <a:r>
              <a:rPr lang="en-US" sz="2400" dirty="0" smtClean="0"/>
              <a:t>India plan to add 100GW of solar power capacity by 2022.</a:t>
            </a:r>
          </a:p>
          <a:p>
            <a:pPr>
              <a:buFont typeface="Wingdings" pitchFamily="2" charset="2"/>
              <a:buChar char="Ø"/>
            </a:pPr>
            <a:r>
              <a:rPr lang="en-US" sz="2400" dirty="0" smtClean="0"/>
              <a:t>The country has five nuclear reactors under construction (third highest in the world) and plans to construct 18 additional nuclear reactors (second highest </a:t>
            </a:r>
            <a:r>
              <a:rPr lang="en-US" sz="2400" smtClean="0"/>
              <a:t>in the world</a:t>
            </a:r>
            <a:r>
              <a:rPr lang="en-US" sz="2400" dirty="0" smtClean="0"/>
              <a:t>) by 2025.</a:t>
            </a:r>
          </a:p>
          <a:p>
            <a:pPr>
              <a:buFont typeface="Wingdings" pitchFamily="2" charset="2"/>
              <a:buChar char="Ø"/>
            </a:pPr>
            <a:r>
              <a:rPr lang="en-US" sz="2400" dirty="0" smtClean="0"/>
              <a:t>Study said India’s energy demand would grow from 691 million </a:t>
            </a:r>
            <a:r>
              <a:rPr lang="en-US" sz="2400" dirty="0" err="1" smtClean="0"/>
              <a:t>tonneof</a:t>
            </a:r>
            <a:r>
              <a:rPr lang="en-US" sz="2400" dirty="0" smtClean="0"/>
              <a:t> oil equivalent (</a:t>
            </a:r>
            <a:r>
              <a:rPr lang="en-US" sz="2400" dirty="0" err="1" smtClean="0"/>
              <a:t>mtoe</a:t>
            </a:r>
            <a:r>
              <a:rPr lang="en-US" sz="2400" dirty="0" smtClean="0"/>
              <a:t>) in 2010 to 1,500 </a:t>
            </a:r>
            <a:r>
              <a:rPr lang="en-US" sz="2400" dirty="0" err="1" smtClean="0"/>
              <a:t>mtoe</a:t>
            </a:r>
            <a:r>
              <a:rPr lang="en-US" sz="2400" dirty="0" smtClean="0"/>
              <a:t> in 2030</a:t>
            </a:r>
          </a:p>
          <a:p>
            <a:pPr>
              <a:buFont typeface="Wingdings" pitchFamily="2" charset="2"/>
              <a:buChar char="Ø"/>
            </a:pPr>
            <a:r>
              <a:rPr lang="en-US" sz="2400" dirty="0" smtClean="0"/>
              <a:t>By 2016-2017, total domestic energy production of 670 million tons of oil equivalent (MTOE).</a:t>
            </a:r>
          </a:p>
          <a:p>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1"/>
            <a:ext cx="7772400" cy="1447799"/>
          </a:xfrm>
        </p:spPr>
        <p:txBody>
          <a:bodyPr>
            <a:noAutofit/>
          </a:bodyPr>
          <a:lstStyle/>
          <a:p>
            <a:pPr>
              <a:buFont typeface="Wingdings" pitchFamily="2" charset="2"/>
              <a:buChar char="v"/>
            </a:pPr>
            <a:r>
              <a:rPr lang="en-US" sz="3200" b="1" dirty="0" smtClean="0"/>
              <a:t> Estimates of Energy Requirement up to the Year 2020</a:t>
            </a:r>
            <a:br>
              <a:rPr lang="en-US" sz="3200" b="1" dirty="0" smtClean="0"/>
            </a:br>
            <a:endParaRPr lang="en-US" sz="3200" dirty="0"/>
          </a:p>
        </p:txBody>
      </p:sp>
      <p:sp>
        <p:nvSpPr>
          <p:cNvPr id="3" name="Subtitle 2"/>
          <p:cNvSpPr>
            <a:spLocks noGrp="1"/>
          </p:cNvSpPr>
          <p:nvPr>
            <p:ph type="subTitle" idx="1"/>
          </p:nvPr>
        </p:nvSpPr>
        <p:spPr>
          <a:xfrm>
            <a:off x="533400" y="1371600"/>
            <a:ext cx="8216900" cy="4876800"/>
          </a:xfrm>
        </p:spPr>
        <p:txBody>
          <a:bodyPr>
            <a:normAutofit fontScale="92500"/>
          </a:bodyPr>
          <a:lstStyle/>
          <a:p>
            <a:pPr algn="l">
              <a:buFont typeface="Wingdings" pitchFamily="2" charset="2"/>
              <a:buChar char="Ø"/>
            </a:pPr>
            <a:r>
              <a:rPr lang="en-US" sz="2400" dirty="0" smtClean="0">
                <a:solidFill>
                  <a:schemeClr val="tx1"/>
                </a:solidFill>
              </a:rPr>
              <a:t>The electrical energy demand for 2016–17 is expected to be at least 1,392 TWH.</a:t>
            </a:r>
          </a:p>
          <a:p>
            <a:pPr algn="l">
              <a:buFont typeface="Wingdings" pitchFamily="2" charset="2"/>
              <a:buChar char="Ø"/>
            </a:pPr>
            <a:r>
              <a:rPr lang="en-US" sz="2400" dirty="0" smtClean="0">
                <a:solidFill>
                  <a:schemeClr val="tx1"/>
                </a:solidFill>
              </a:rPr>
              <a:t>The electrical energy demand for 2021–22 is expected to be at least 1,915 TWH.</a:t>
            </a:r>
          </a:p>
          <a:p>
            <a:pPr algn="l">
              <a:buFont typeface="Wingdings" pitchFamily="2" charset="2"/>
              <a:buChar char="Ø"/>
            </a:pPr>
            <a:r>
              <a:rPr lang="en-US" sz="2400" dirty="0" smtClean="0">
                <a:solidFill>
                  <a:schemeClr val="tx1"/>
                </a:solidFill>
              </a:rPr>
              <a:t>Import of primary energy requirements will rise from 35 percent in 2014 to 51 per cent in 2030.</a:t>
            </a:r>
          </a:p>
          <a:p>
            <a:pPr algn="l">
              <a:buFont typeface="Wingdings" pitchFamily="2" charset="2"/>
              <a:buChar char="Ø"/>
            </a:pPr>
            <a:r>
              <a:rPr lang="en-US" sz="2400" dirty="0" smtClean="0">
                <a:solidFill>
                  <a:schemeClr val="tx1"/>
                </a:solidFill>
              </a:rPr>
              <a:t>Due to rapid growth of automobiles, the demand for petroleum products will expected to rise to more than 240 million metric </a:t>
            </a:r>
            <a:r>
              <a:rPr lang="en-US" sz="2400" dirty="0" err="1" smtClean="0">
                <a:solidFill>
                  <a:schemeClr val="tx1"/>
                </a:solidFill>
              </a:rPr>
              <a:t>tonne</a:t>
            </a:r>
            <a:r>
              <a:rPr lang="en-US" sz="2400" dirty="0" smtClean="0">
                <a:solidFill>
                  <a:schemeClr val="tx1"/>
                </a:solidFill>
              </a:rPr>
              <a:t> by 2021-22 .</a:t>
            </a:r>
          </a:p>
          <a:p>
            <a:pPr algn="l">
              <a:buFont typeface="Wingdings" pitchFamily="2" charset="2"/>
              <a:buChar char="Ø"/>
            </a:pPr>
            <a:r>
              <a:rPr lang="en-US" sz="2400" dirty="0" smtClean="0">
                <a:solidFill>
                  <a:schemeClr val="tx1"/>
                </a:solidFill>
              </a:rPr>
              <a:t> As per the Planning Commission report it is expected that demand for coal will rise to around 937 million </a:t>
            </a:r>
            <a:r>
              <a:rPr lang="en-US" sz="2400" dirty="0" err="1" smtClean="0">
                <a:solidFill>
                  <a:schemeClr val="tx1"/>
                </a:solidFill>
              </a:rPr>
              <a:t>tonne</a:t>
            </a:r>
            <a:r>
              <a:rPr lang="en-US" sz="2400" dirty="0" smtClean="0">
                <a:solidFill>
                  <a:schemeClr val="tx1"/>
                </a:solidFill>
              </a:rPr>
              <a:t> by 2021-22.</a:t>
            </a:r>
          </a:p>
          <a:p>
            <a:pPr algn="l">
              <a:buFont typeface="Wingdings" pitchFamily="2" charset="2"/>
              <a:buChar char="Ø"/>
            </a:pPr>
            <a:r>
              <a:rPr lang="en-US" sz="2400" dirty="0" smtClean="0">
                <a:solidFill>
                  <a:schemeClr val="tx1"/>
                </a:solidFill>
              </a:rPr>
              <a:t>Demand for gas to be between 65 and 71 Billion Cubic </a:t>
            </a:r>
            <a:r>
              <a:rPr lang="en-US" sz="2400" dirty="0" err="1" smtClean="0">
                <a:solidFill>
                  <a:schemeClr val="tx1"/>
                </a:solidFill>
              </a:rPr>
              <a:t>Metres</a:t>
            </a:r>
            <a:r>
              <a:rPr lang="en-US" sz="2400" dirty="0" smtClean="0">
                <a:solidFill>
                  <a:schemeClr val="tx1"/>
                </a:solidFill>
              </a:rPr>
              <a:t> (BCM) for the year 2020.</a:t>
            </a:r>
          </a:p>
          <a:p>
            <a:pPr algn="l">
              <a:buFont typeface="Wingdings" pitchFamily="2" charset="2"/>
              <a:buChar char="Ø"/>
            </a:pPr>
            <a:endParaRPr lang="en-US" sz="2400"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38200" y="381001"/>
            <a:ext cx="7772400" cy="609599"/>
          </a:xfrm>
        </p:spPr>
        <p:txBody>
          <a:bodyPr/>
          <a:lstStyle/>
          <a:p>
            <a:r>
              <a:rPr lang="en-US" sz="3200" b="1" dirty="0" smtClean="0"/>
              <a:t>Conclusions</a:t>
            </a:r>
            <a:endParaRPr lang="en-US" sz="3200" dirty="0"/>
          </a:p>
        </p:txBody>
      </p:sp>
      <p:sp>
        <p:nvSpPr>
          <p:cNvPr id="5" name="Subtitle 4"/>
          <p:cNvSpPr>
            <a:spLocks noGrp="1"/>
          </p:cNvSpPr>
          <p:nvPr>
            <p:ph type="subTitle" idx="1"/>
          </p:nvPr>
        </p:nvSpPr>
        <p:spPr>
          <a:xfrm>
            <a:off x="762000" y="1066800"/>
            <a:ext cx="8077200" cy="5486400"/>
          </a:xfrm>
        </p:spPr>
        <p:txBody>
          <a:bodyPr>
            <a:normAutofit/>
          </a:bodyPr>
          <a:lstStyle/>
          <a:p>
            <a:pPr algn="l">
              <a:buFont typeface="Wingdings" pitchFamily="2" charset="2"/>
              <a:buChar char="Ø"/>
            </a:pPr>
            <a:r>
              <a:rPr lang="en-US" sz="2200" dirty="0" smtClean="0">
                <a:solidFill>
                  <a:schemeClr val="tx1"/>
                </a:solidFill>
              </a:rPr>
              <a:t>Energy is vital for development and this means that if India is to move to a higher growth trajectory than is now feasible, it must ensure the reliable availability of energy. The present energy scenario in India is not satisfactory.</a:t>
            </a:r>
          </a:p>
          <a:p>
            <a:pPr algn="l">
              <a:buFont typeface="Wingdings" pitchFamily="2" charset="2"/>
              <a:buChar char="Ø"/>
            </a:pPr>
            <a:r>
              <a:rPr lang="en-US" sz="2200" dirty="0" smtClean="0">
                <a:solidFill>
                  <a:schemeClr val="tx1"/>
                </a:solidFill>
              </a:rPr>
              <a:t>As per my analysis it is not possible for India to achieve energy security by concentrating on non renewable sources like coal and oil as the world does not have enough of such resources to meet demands which are continually increasing.</a:t>
            </a:r>
          </a:p>
          <a:p>
            <a:pPr algn="l">
              <a:buFont typeface="Wingdings" pitchFamily="2" charset="2"/>
              <a:buChar char="Ø"/>
            </a:pPr>
            <a:r>
              <a:rPr lang="en-US" sz="2200" dirty="0" smtClean="0">
                <a:solidFill>
                  <a:schemeClr val="tx1"/>
                </a:solidFill>
              </a:rPr>
              <a:t>India’s target of getting around 15.9% of total energy need from renewable sources by 2022 is too modest.</a:t>
            </a:r>
          </a:p>
          <a:p>
            <a:pPr algn="l">
              <a:buFont typeface="Wingdings" pitchFamily="2" charset="2"/>
              <a:buChar char="Ø"/>
            </a:pPr>
            <a:r>
              <a:rPr lang="en-US" sz="2200" dirty="0" smtClean="0">
                <a:solidFill>
                  <a:schemeClr val="tx1"/>
                </a:solidFill>
              </a:rPr>
              <a:t>India needs to realize the vast potential of renewable energy and need to step up effort for attaining the goal of vision 2020.</a:t>
            </a:r>
          </a:p>
          <a:p>
            <a:pPr>
              <a:buFont typeface="Wingdings" pitchFamily="2" charset="2"/>
              <a:buChar char="Ø"/>
            </a:pPr>
            <a:endParaRPr lang="en-US" sz="2200"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228600"/>
            <a:ext cx="7772400" cy="1470025"/>
          </a:xfrm>
        </p:spPr>
        <p:txBody>
          <a:bodyPr>
            <a:normAutofit/>
          </a:bodyPr>
          <a:lstStyle/>
          <a:p>
            <a:r>
              <a:rPr lang="en-US" sz="3200" b="1" dirty="0" smtClean="0"/>
              <a:t>Reference</a:t>
            </a:r>
            <a:endParaRPr lang="en-US" sz="3200" b="1" dirty="0"/>
          </a:p>
        </p:txBody>
      </p:sp>
      <p:sp>
        <p:nvSpPr>
          <p:cNvPr id="5" name="Subtitle 4"/>
          <p:cNvSpPr>
            <a:spLocks noGrp="1"/>
          </p:cNvSpPr>
          <p:nvPr>
            <p:ph type="subTitle" idx="1"/>
          </p:nvPr>
        </p:nvSpPr>
        <p:spPr>
          <a:xfrm>
            <a:off x="762000" y="1447800"/>
            <a:ext cx="8077200" cy="5029200"/>
          </a:xfrm>
        </p:spPr>
        <p:txBody>
          <a:bodyPr>
            <a:normAutofit/>
          </a:bodyPr>
          <a:lstStyle/>
          <a:p>
            <a:pPr marL="457200" indent="-457200" algn="l">
              <a:buFont typeface="Wingdings" pitchFamily="2" charset="2"/>
              <a:buChar char="Ø"/>
            </a:pPr>
            <a:r>
              <a:rPr lang="en-US" sz="2400" dirty="0" smtClean="0">
                <a:solidFill>
                  <a:schemeClr val="tx1"/>
                </a:solidFill>
              </a:rPr>
              <a:t>Central Electrical Authority</a:t>
            </a:r>
          </a:p>
          <a:p>
            <a:pPr marL="457200" indent="-457200" algn="l">
              <a:buFont typeface="Wingdings" pitchFamily="2" charset="2"/>
              <a:buChar char="Ø"/>
            </a:pPr>
            <a:r>
              <a:rPr lang="en-US" sz="2400" dirty="0" smtClean="0">
                <a:solidFill>
                  <a:schemeClr val="tx1"/>
                </a:solidFill>
              </a:rPr>
              <a:t>Ministry of New &amp; Renewable Energy</a:t>
            </a:r>
          </a:p>
          <a:p>
            <a:pPr marL="457200" indent="-457200" algn="l">
              <a:buFont typeface="Wingdings" pitchFamily="2" charset="2"/>
              <a:buChar char="Ø"/>
            </a:pPr>
            <a:r>
              <a:rPr lang="en-US" sz="2400" dirty="0" smtClean="0">
                <a:solidFill>
                  <a:schemeClr val="tx1"/>
                </a:solidFill>
              </a:rPr>
              <a:t>Energy Statistics-2015</a:t>
            </a:r>
          </a:p>
          <a:p>
            <a:pPr marL="457200" indent="-457200" algn="l">
              <a:buFont typeface="Wingdings" pitchFamily="2" charset="2"/>
              <a:buChar char="Ø"/>
            </a:pPr>
            <a:r>
              <a:rPr lang="en-US" sz="2400" dirty="0" smtClean="0">
                <a:solidFill>
                  <a:schemeClr val="tx1"/>
                </a:solidFill>
                <a:hlinkClick r:id="rId2"/>
              </a:rPr>
              <a:t>http://www.coal.nic.in</a:t>
            </a:r>
            <a:endParaRPr lang="en-US" sz="2400" dirty="0" smtClean="0">
              <a:solidFill>
                <a:schemeClr val="tx1"/>
              </a:solidFill>
            </a:endParaRPr>
          </a:p>
          <a:p>
            <a:pPr marL="457200" indent="-457200" algn="l">
              <a:buFont typeface="Wingdings" pitchFamily="2" charset="2"/>
              <a:buChar char="Ø"/>
            </a:pPr>
            <a:r>
              <a:rPr lang="en-US" sz="2400" dirty="0" smtClean="0">
                <a:solidFill>
                  <a:schemeClr val="tx1"/>
                </a:solidFill>
              </a:rPr>
              <a:t>Ministry of Petroleum &amp; Natural Gas Government of India New Delhi (Economic Division)</a:t>
            </a:r>
          </a:p>
          <a:p>
            <a:pPr marL="457200" indent="-457200" algn="l">
              <a:buFont typeface="Wingdings" pitchFamily="2" charset="2"/>
              <a:buChar char="Ø"/>
            </a:pPr>
            <a:r>
              <a:rPr lang="en-US" sz="2400" dirty="0" smtClean="0">
                <a:solidFill>
                  <a:schemeClr val="tx1"/>
                </a:solidFill>
              </a:rPr>
              <a:t>Planning commission of India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981200" y="228600"/>
            <a:ext cx="5181600" cy="612775"/>
          </a:xfrm>
        </p:spPr>
        <p:txBody>
          <a:bodyPr>
            <a:noAutofit/>
          </a:bodyPr>
          <a:lstStyle/>
          <a:p>
            <a:r>
              <a:rPr lang="en-US" sz="3600" dirty="0" smtClean="0"/>
              <a:t>CONTENT</a:t>
            </a:r>
            <a:endParaRPr lang="en-US" sz="3600" dirty="0"/>
          </a:p>
        </p:txBody>
      </p:sp>
      <p:sp>
        <p:nvSpPr>
          <p:cNvPr id="5" name="Subtitle 4"/>
          <p:cNvSpPr>
            <a:spLocks noGrp="1"/>
          </p:cNvSpPr>
          <p:nvPr>
            <p:ph type="subTitle" idx="1"/>
          </p:nvPr>
        </p:nvSpPr>
        <p:spPr>
          <a:xfrm>
            <a:off x="914400" y="1219200"/>
            <a:ext cx="7239000" cy="4419600"/>
          </a:xfrm>
        </p:spPr>
        <p:txBody>
          <a:bodyPr>
            <a:normAutofit fontScale="92500" lnSpcReduction="10000"/>
          </a:bodyPr>
          <a:lstStyle/>
          <a:p>
            <a:pPr algn="l">
              <a:buFont typeface="Wingdings" pitchFamily="2" charset="2"/>
              <a:buChar char="Ø"/>
            </a:pPr>
            <a:r>
              <a:rPr lang="en-US" sz="2400" b="1" dirty="0" smtClean="0">
                <a:solidFill>
                  <a:schemeClr val="tx1"/>
                </a:solidFill>
              </a:rPr>
              <a:t>Introduction</a:t>
            </a:r>
          </a:p>
          <a:p>
            <a:pPr algn="l">
              <a:buFont typeface="Wingdings" pitchFamily="2" charset="2"/>
              <a:buChar char="Ø"/>
            </a:pPr>
            <a:r>
              <a:rPr lang="en-US" sz="2400" b="1" dirty="0" smtClean="0">
                <a:solidFill>
                  <a:schemeClr val="tx1"/>
                </a:solidFill>
              </a:rPr>
              <a:t>The Primary Energy Resource Endowment</a:t>
            </a:r>
          </a:p>
          <a:p>
            <a:pPr algn="l">
              <a:buFont typeface="Wingdings" pitchFamily="2" charset="2"/>
              <a:buChar char="Ø"/>
            </a:pPr>
            <a:r>
              <a:rPr lang="en-US" sz="2400" b="1" dirty="0" smtClean="0">
                <a:solidFill>
                  <a:schemeClr val="tx1"/>
                </a:solidFill>
              </a:rPr>
              <a:t>Present Status of Development of Energy Resources</a:t>
            </a:r>
          </a:p>
          <a:p>
            <a:pPr algn="l">
              <a:buFont typeface="Wingdings" pitchFamily="2" charset="2"/>
              <a:buChar char="Ø"/>
            </a:pPr>
            <a:r>
              <a:rPr lang="en-US" sz="2400" b="1" dirty="0" smtClean="0">
                <a:solidFill>
                  <a:schemeClr val="tx1"/>
                </a:solidFill>
              </a:rPr>
              <a:t>Changes in the Pattern of Primary Energy Supplies</a:t>
            </a:r>
          </a:p>
          <a:p>
            <a:pPr algn="l">
              <a:buFont typeface="Wingdings" pitchFamily="2" charset="2"/>
              <a:buChar char="Ø"/>
            </a:pPr>
            <a:r>
              <a:rPr lang="en-US" sz="2400" b="1" dirty="0" smtClean="0">
                <a:solidFill>
                  <a:schemeClr val="tx1"/>
                </a:solidFill>
              </a:rPr>
              <a:t>Primary Energy Import</a:t>
            </a:r>
          </a:p>
          <a:p>
            <a:pPr algn="l">
              <a:buFont typeface="Wingdings" pitchFamily="2" charset="2"/>
              <a:buChar char="Ø"/>
            </a:pPr>
            <a:r>
              <a:rPr lang="en-US" sz="2400" b="1" dirty="0" smtClean="0">
                <a:solidFill>
                  <a:schemeClr val="tx1"/>
                </a:solidFill>
              </a:rPr>
              <a:t>Renewable Energy</a:t>
            </a:r>
          </a:p>
          <a:p>
            <a:pPr algn="l">
              <a:buFont typeface="Wingdings" pitchFamily="2" charset="2"/>
              <a:buChar char="Ø"/>
            </a:pPr>
            <a:r>
              <a:rPr lang="en-US" sz="2400" b="1" dirty="0" smtClean="0">
                <a:solidFill>
                  <a:schemeClr val="tx1"/>
                </a:solidFill>
              </a:rPr>
              <a:t>India's Renewable Energy Future Prospects</a:t>
            </a:r>
          </a:p>
          <a:p>
            <a:pPr algn="l">
              <a:buFont typeface="Wingdings" pitchFamily="2" charset="2"/>
              <a:buChar char="Ø"/>
            </a:pPr>
            <a:r>
              <a:rPr lang="en-US" sz="2400" b="1" smtClean="0">
                <a:solidFill>
                  <a:schemeClr val="tx1"/>
                </a:solidFill>
              </a:rPr>
              <a:t>Energy </a:t>
            </a:r>
            <a:r>
              <a:rPr lang="en-US" sz="2400" b="1" dirty="0" smtClean="0">
                <a:solidFill>
                  <a:schemeClr val="tx1"/>
                </a:solidFill>
              </a:rPr>
              <a:t>Scenario up to the Year 2020</a:t>
            </a:r>
          </a:p>
          <a:p>
            <a:pPr algn="l">
              <a:buFont typeface="Wingdings" pitchFamily="2" charset="2"/>
              <a:buChar char="Ø"/>
            </a:pPr>
            <a:r>
              <a:rPr lang="en-US" sz="2400" b="1" dirty="0" smtClean="0">
                <a:solidFill>
                  <a:schemeClr val="tx1"/>
                </a:solidFill>
              </a:rPr>
              <a:t>Estimates of Energy Requirement up to the Year 2020</a:t>
            </a:r>
          </a:p>
          <a:p>
            <a:pPr algn="l">
              <a:buFont typeface="Wingdings" pitchFamily="2" charset="2"/>
              <a:buChar char="Ø"/>
            </a:pPr>
            <a:r>
              <a:rPr lang="en-US" sz="2400" b="1" dirty="0" smtClean="0">
                <a:solidFill>
                  <a:schemeClr val="tx1"/>
                </a:solidFill>
              </a:rPr>
              <a:t>Conclusion</a:t>
            </a:r>
          </a:p>
          <a:p>
            <a:pPr algn="l">
              <a:buFont typeface="Wingdings" pitchFamily="2" charset="2"/>
              <a:buChar char="Ø"/>
            </a:pPr>
            <a:r>
              <a:rPr lang="en-US" sz="2400" b="1" dirty="0" smtClean="0">
                <a:solidFill>
                  <a:schemeClr val="tx1"/>
                </a:solidFill>
              </a:rPr>
              <a:t>Reference</a:t>
            </a:r>
          </a:p>
          <a:p>
            <a:pPr algn="l">
              <a:buFont typeface="Wingdings" pitchFamily="2" charset="2"/>
              <a:buChar char="Ø"/>
            </a:pPr>
            <a:endParaRPr lang="en-US" sz="2400" b="1" dirty="0" smtClean="0">
              <a:solidFill>
                <a:schemeClr val="tx1"/>
              </a:solidFill>
            </a:endParaRPr>
          </a:p>
          <a:p>
            <a:pPr algn="l">
              <a:buFont typeface="Wingdings" pitchFamily="2" charset="2"/>
              <a:buChar char="Ø"/>
            </a:pP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228600"/>
            <a:ext cx="4267200" cy="384175"/>
          </a:xfrm>
        </p:spPr>
        <p:txBody>
          <a:bodyPr>
            <a:noAutofit/>
          </a:bodyPr>
          <a:lstStyle/>
          <a:p>
            <a:r>
              <a:rPr lang="en-US" sz="3200" dirty="0" smtClean="0"/>
              <a:t>INTRODUCTION</a:t>
            </a:r>
            <a:endParaRPr lang="en-US" sz="3200" dirty="0"/>
          </a:p>
        </p:txBody>
      </p:sp>
      <p:sp>
        <p:nvSpPr>
          <p:cNvPr id="3" name="Subtitle 2"/>
          <p:cNvSpPr>
            <a:spLocks noGrp="1"/>
          </p:cNvSpPr>
          <p:nvPr>
            <p:ph type="subTitle" idx="1"/>
          </p:nvPr>
        </p:nvSpPr>
        <p:spPr>
          <a:xfrm>
            <a:off x="762000" y="1066800"/>
            <a:ext cx="7620000" cy="5181600"/>
          </a:xfrm>
        </p:spPr>
        <p:txBody>
          <a:bodyPr>
            <a:noAutofit/>
          </a:bodyPr>
          <a:lstStyle/>
          <a:p>
            <a:pPr algn="l">
              <a:buFont typeface="Wingdings" pitchFamily="2" charset="2"/>
              <a:buChar char="Ø"/>
            </a:pPr>
            <a:r>
              <a:rPr lang="en-US" sz="2400" dirty="0">
                <a:solidFill>
                  <a:schemeClr val="tx1"/>
                </a:solidFill>
              </a:rPr>
              <a:t>The Indian </a:t>
            </a:r>
            <a:r>
              <a:rPr lang="en-US" sz="2400" dirty="0" smtClean="0">
                <a:solidFill>
                  <a:schemeClr val="tx1"/>
                </a:solidFill>
              </a:rPr>
              <a:t>is fourth large energy consumer in the world.</a:t>
            </a:r>
          </a:p>
          <a:p>
            <a:pPr algn="l">
              <a:buFont typeface="Wingdings" pitchFamily="2" charset="2"/>
              <a:buChar char="Ø"/>
            </a:pPr>
            <a:r>
              <a:rPr lang="en-US" sz="2400" dirty="0">
                <a:solidFill>
                  <a:schemeClr val="tx1"/>
                </a:solidFill>
              </a:rPr>
              <a:t>The traditional fuels are gradually getting replaced by </a:t>
            </a:r>
            <a:r>
              <a:rPr lang="en-US" sz="2400" dirty="0" smtClean="0">
                <a:solidFill>
                  <a:schemeClr val="tx1"/>
                </a:solidFill>
              </a:rPr>
              <a:t>the commercial fuels </a:t>
            </a:r>
            <a:r>
              <a:rPr lang="en-US" sz="2400" dirty="0">
                <a:solidFill>
                  <a:schemeClr val="tx1"/>
                </a:solidFill>
              </a:rPr>
              <a:t>such as coal, lignite, petroleum products, natural gas </a:t>
            </a:r>
            <a:r>
              <a:rPr lang="en-US" sz="2400" dirty="0" smtClean="0">
                <a:solidFill>
                  <a:schemeClr val="tx1"/>
                </a:solidFill>
              </a:rPr>
              <a:t>and electricity.</a:t>
            </a:r>
          </a:p>
          <a:p>
            <a:pPr algn="l">
              <a:buFont typeface="Wingdings" pitchFamily="2" charset="2"/>
              <a:buChar char="Ø"/>
            </a:pPr>
            <a:r>
              <a:rPr lang="en-US" sz="2400" dirty="0" smtClean="0">
                <a:solidFill>
                  <a:schemeClr val="tx1"/>
                </a:solidFill>
              </a:rPr>
              <a:t>There is essential to look into the alternatives available for sustainable development.</a:t>
            </a:r>
          </a:p>
          <a:p>
            <a:pPr algn="l">
              <a:buFont typeface="Wingdings" pitchFamily="2" charset="2"/>
              <a:buChar char="Ø"/>
            </a:pPr>
            <a:r>
              <a:rPr lang="en-US" sz="2400" dirty="0" smtClean="0">
                <a:solidFill>
                  <a:schemeClr val="tx1"/>
                </a:solidFill>
              </a:rPr>
              <a:t>Before the perspective of energy demand and supply is discussed, it may be useful to understand the nature of physical resource endowments of the country and their present status of development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1"/>
            <a:ext cx="7772400" cy="1066799"/>
          </a:xfrm>
        </p:spPr>
        <p:txBody>
          <a:bodyPr>
            <a:normAutofit/>
          </a:bodyPr>
          <a:lstStyle/>
          <a:p>
            <a:r>
              <a:rPr lang="en-US" sz="3200" b="1" dirty="0" smtClean="0"/>
              <a:t>The Primary Energy Resource Endowment</a:t>
            </a:r>
            <a:endParaRPr lang="en-US" sz="3200" dirty="0"/>
          </a:p>
        </p:txBody>
      </p:sp>
      <p:sp>
        <p:nvSpPr>
          <p:cNvPr id="3" name="Subtitle 2"/>
          <p:cNvSpPr>
            <a:spLocks noGrp="1"/>
          </p:cNvSpPr>
          <p:nvPr>
            <p:ph type="subTitle" idx="1"/>
          </p:nvPr>
        </p:nvSpPr>
        <p:spPr>
          <a:xfrm>
            <a:off x="381000" y="1320800"/>
            <a:ext cx="8229600" cy="4927600"/>
          </a:xfrm>
        </p:spPr>
        <p:txBody>
          <a:bodyPr>
            <a:normAutofit/>
          </a:bodyPr>
          <a:lstStyle/>
          <a:p>
            <a:pPr algn="l">
              <a:buFont typeface="Wingdings" pitchFamily="2" charset="2"/>
              <a:buChar char="Ø"/>
            </a:pPr>
            <a:r>
              <a:rPr lang="en-US" sz="2400" dirty="0" smtClean="0">
                <a:solidFill>
                  <a:schemeClr val="tx1"/>
                </a:solidFill>
              </a:rPr>
              <a:t>The current assessment in regard to the primary commercial energy resources indicates that coal is the major energy resource of the country. </a:t>
            </a:r>
          </a:p>
          <a:p>
            <a:pPr algn="l">
              <a:buFont typeface="Wingdings" pitchFamily="2" charset="2"/>
              <a:buChar char="Ø"/>
            </a:pPr>
            <a:r>
              <a:rPr lang="en-US" sz="2400" dirty="0" smtClean="0">
                <a:solidFill>
                  <a:schemeClr val="tx1"/>
                </a:solidFill>
              </a:rPr>
              <a:t>The gross reserves of coal are presently estimated at around 301.05 billion </a:t>
            </a:r>
            <a:r>
              <a:rPr lang="en-US" sz="2400" dirty="0" err="1" smtClean="0">
                <a:solidFill>
                  <a:schemeClr val="tx1"/>
                </a:solidFill>
              </a:rPr>
              <a:t>tonne</a:t>
            </a:r>
            <a:r>
              <a:rPr lang="en-US" sz="2400" dirty="0" smtClean="0">
                <a:solidFill>
                  <a:schemeClr val="tx1"/>
                </a:solidFill>
              </a:rPr>
              <a:t>(MT). </a:t>
            </a:r>
          </a:p>
          <a:p>
            <a:pPr algn="l">
              <a:buFont typeface="Wingdings" pitchFamily="2" charset="2"/>
              <a:buChar char="Ø"/>
            </a:pPr>
            <a:r>
              <a:rPr lang="en-US" sz="2400" dirty="0" smtClean="0">
                <a:solidFill>
                  <a:schemeClr val="tx1"/>
                </a:solidFill>
              </a:rPr>
              <a:t>There are some lignite deposits which are estimated to be more than 43.24 billion </a:t>
            </a:r>
            <a:r>
              <a:rPr lang="en-US" sz="2400" dirty="0" err="1" smtClean="0">
                <a:solidFill>
                  <a:schemeClr val="tx1"/>
                </a:solidFill>
              </a:rPr>
              <a:t>tonne</a:t>
            </a:r>
            <a:r>
              <a:rPr lang="en-US" sz="2400" dirty="0" smtClean="0">
                <a:solidFill>
                  <a:schemeClr val="tx1"/>
                </a:solidFill>
              </a:rPr>
              <a:t>(MT).</a:t>
            </a:r>
          </a:p>
          <a:p>
            <a:pPr algn="l">
              <a:buFont typeface="Wingdings" pitchFamily="2" charset="2"/>
              <a:buChar char="Ø"/>
            </a:pPr>
            <a:r>
              <a:rPr lang="en-US" sz="2400" dirty="0" smtClean="0">
                <a:solidFill>
                  <a:schemeClr val="tx1"/>
                </a:solidFill>
              </a:rPr>
              <a:t>The estimated reserve of crude oil is 762.74 billion </a:t>
            </a:r>
            <a:r>
              <a:rPr lang="en-US" sz="2400" dirty="0" err="1" smtClean="0">
                <a:solidFill>
                  <a:schemeClr val="tx1"/>
                </a:solidFill>
              </a:rPr>
              <a:t>tonne</a:t>
            </a:r>
            <a:r>
              <a:rPr lang="en-US" sz="2400" dirty="0" smtClean="0">
                <a:solidFill>
                  <a:schemeClr val="tx1"/>
                </a:solidFill>
              </a:rPr>
              <a:t>(MT).</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0"/>
            <a:ext cx="7772400" cy="1470025"/>
          </a:xfrm>
        </p:spPr>
        <p:txBody>
          <a:bodyPr>
            <a:normAutofit/>
          </a:bodyPr>
          <a:lstStyle/>
          <a:p>
            <a:r>
              <a:rPr lang="en-US" sz="3200" b="1" dirty="0"/>
              <a:t>Present Status of Development of Energy Resources</a:t>
            </a:r>
            <a:endParaRPr lang="en-US" sz="3200" dirty="0"/>
          </a:p>
        </p:txBody>
      </p:sp>
      <p:sp>
        <p:nvSpPr>
          <p:cNvPr id="3" name="Subtitle 2"/>
          <p:cNvSpPr>
            <a:spLocks noGrp="1"/>
          </p:cNvSpPr>
          <p:nvPr>
            <p:ph type="subTitle" idx="1"/>
          </p:nvPr>
        </p:nvSpPr>
        <p:spPr>
          <a:xfrm>
            <a:off x="457200" y="1752600"/>
            <a:ext cx="8305800" cy="4648200"/>
          </a:xfrm>
        </p:spPr>
        <p:txBody>
          <a:bodyPr>
            <a:normAutofit/>
          </a:bodyPr>
          <a:lstStyle/>
          <a:p>
            <a:pPr algn="l">
              <a:buFont typeface="Wingdings" pitchFamily="2" charset="2"/>
              <a:buChar char="Ø"/>
            </a:pPr>
            <a:r>
              <a:rPr lang="en-US" sz="2400" dirty="0">
                <a:solidFill>
                  <a:schemeClr val="tx1"/>
                </a:solidFill>
              </a:rPr>
              <a:t>Through </a:t>
            </a:r>
            <a:r>
              <a:rPr lang="en-US" sz="2400" dirty="0" smtClean="0">
                <a:solidFill>
                  <a:schemeClr val="tx1"/>
                </a:solidFill>
              </a:rPr>
              <a:t>the </a:t>
            </a:r>
            <a:r>
              <a:rPr lang="en-US" sz="2400" dirty="0">
                <a:solidFill>
                  <a:schemeClr val="tx1"/>
                </a:solidFill>
              </a:rPr>
              <a:t>last </a:t>
            </a:r>
            <a:r>
              <a:rPr lang="en-US" sz="2400" dirty="0" smtClean="0">
                <a:solidFill>
                  <a:schemeClr val="tx1"/>
                </a:solidFill>
              </a:rPr>
              <a:t>decades</a:t>
            </a:r>
            <a:r>
              <a:rPr lang="en-US" sz="2400" dirty="0">
                <a:solidFill>
                  <a:schemeClr val="tx1"/>
                </a:solidFill>
              </a:rPr>
              <a:t>, </a:t>
            </a:r>
            <a:r>
              <a:rPr lang="en-US" sz="2400" dirty="0" smtClean="0">
                <a:solidFill>
                  <a:schemeClr val="tx1"/>
                </a:solidFill>
              </a:rPr>
              <a:t>the country </a:t>
            </a:r>
            <a:r>
              <a:rPr lang="en-US" sz="2400" dirty="0">
                <a:solidFill>
                  <a:schemeClr val="tx1"/>
                </a:solidFill>
              </a:rPr>
              <a:t>has taken major </a:t>
            </a:r>
            <a:r>
              <a:rPr lang="en-US" sz="2400" dirty="0" smtClean="0">
                <a:solidFill>
                  <a:schemeClr val="tx1"/>
                </a:solidFill>
              </a:rPr>
              <a:t>strides </a:t>
            </a:r>
            <a:r>
              <a:rPr lang="en-US" sz="2400" dirty="0">
                <a:solidFill>
                  <a:schemeClr val="tx1"/>
                </a:solidFill>
              </a:rPr>
              <a:t>in stepping up the production of primary commercial energy </a:t>
            </a:r>
            <a:r>
              <a:rPr lang="en-US" sz="2400" dirty="0" smtClean="0">
                <a:solidFill>
                  <a:schemeClr val="tx1"/>
                </a:solidFill>
              </a:rPr>
              <a:t>as shown </a:t>
            </a:r>
            <a:r>
              <a:rPr lang="en-US" sz="2400" dirty="0">
                <a:solidFill>
                  <a:schemeClr val="tx1"/>
                </a:solidFill>
              </a:rPr>
              <a:t>in </a:t>
            </a:r>
            <a:r>
              <a:rPr lang="en-US" sz="2400" dirty="0" smtClean="0">
                <a:solidFill>
                  <a:schemeClr val="tx1"/>
                </a:solidFill>
              </a:rPr>
              <a:t>Fig.</a:t>
            </a:r>
          </a:p>
          <a:p>
            <a:pPr algn="l"/>
            <a:endParaRPr lang="en-US" sz="2400" dirty="0">
              <a:solidFill>
                <a:schemeClr val="tx1"/>
              </a:solidFill>
            </a:endParaRPr>
          </a:p>
        </p:txBody>
      </p:sp>
      <p:pic>
        <p:nvPicPr>
          <p:cNvPr id="1026" name="Picture 2" descr="H:\Download\Sources_of_electricity_by_InstalledCapacity_2013.png"/>
          <p:cNvPicPr>
            <a:picLocks noChangeAspect="1" noChangeArrowheads="1"/>
          </p:cNvPicPr>
          <p:nvPr/>
        </p:nvPicPr>
        <p:blipFill>
          <a:blip r:embed="rId2"/>
          <a:srcRect/>
          <a:stretch>
            <a:fillRect/>
          </a:stretch>
        </p:blipFill>
        <p:spPr bwMode="auto">
          <a:xfrm>
            <a:off x="2057400" y="3048000"/>
            <a:ext cx="5082988" cy="32004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New Folder\annual growth rate.JPG"/>
          <p:cNvPicPr>
            <a:picLocks noChangeAspect="1" noChangeArrowheads="1"/>
          </p:cNvPicPr>
          <p:nvPr/>
        </p:nvPicPr>
        <p:blipFill>
          <a:blip r:embed="rId2"/>
          <a:srcRect/>
          <a:stretch>
            <a:fillRect/>
          </a:stretch>
        </p:blipFill>
        <p:spPr bwMode="auto">
          <a:xfrm>
            <a:off x="1219200" y="3657600"/>
            <a:ext cx="6038850" cy="3048000"/>
          </a:xfrm>
          <a:prstGeom prst="rect">
            <a:avLst/>
          </a:prstGeom>
          <a:noFill/>
        </p:spPr>
      </p:pic>
      <p:sp>
        <p:nvSpPr>
          <p:cNvPr id="5" name="TextBox 4"/>
          <p:cNvSpPr txBox="1"/>
          <p:nvPr/>
        </p:nvSpPr>
        <p:spPr>
          <a:xfrm>
            <a:off x="1143000" y="-304800"/>
            <a:ext cx="6934200" cy="5708511"/>
          </a:xfrm>
          <a:prstGeom prst="rect">
            <a:avLst/>
          </a:prstGeom>
          <a:noFill/>
        </p:spPr>
        <p:txBody>
          <a:bodyPr wrap="square" rtlCol="0">
            <a:spAutoFit/>
          </a:bodyPr>
          <a:lstStyle/>
          <a:p>
            <a:endParaRPr lang="en-US" dirty="0" smtClean="0"/>
          </a:p>
          <a:p>
            <a:endParaRPr lang="en-US" dirty="0" smtClean="0"/>
          </a:p>
          <a:p>
            <a:pPr>
              <a:buFont typeface="Wingdings" pitchFamily="2" charset="2"/>
              <a:buChar char="Ø"/>
            </a:pPr>
            <a:r>
              <a:rPr lang="en-US" dirty="0" smtClean="0"/>
              <a:t>Considering the trend of production from 2005-06 to 2013-14, it is observed that coal production in India was about 407.04 MTs during 2005-06, which increased to 565.77 MTs during 2013-14 with a CAGR of 3.73%. </a:t>
            </a:r>
          </a:p>
          <a:p>
            <a:pPr>
              <a:buFont typeface="Wingdings" pitchFamily="2" charset="2"/>
              <a:buChar char="Ø"/>
            </a:pPr>
            <a:r>
              <a:rPr lang="en-US" dirty="0" smtClean="0"/>
              <a:t>The Lignite production during the same period decreased by 4.70%.</a:t>
            </a:r>
          </a:p>
          <a:p>
            <a:pPr>
              <a:buFont typeface="Wingdings" pitchFamily="2" charset="2"/>
              <a:buChar char="Ø"/>
            </a:pPr>
            <a:r>
              <a:rPr lang="en-US" dirty="0" smtClean="0"/>
              <a:t>During the same period the CAGR of Lignite was about 4.33% with production increasing from 30.23 MTs in 2005-06 to 44.27 MTs in 2013-14.</a:t>
            </a:r>
          </a:p>
          <a:p>
            <a:pPr>
              <a:buFont typeface="Wingdings" pitchFamily="2" charset="2"/>
              <a:buChar char="Ø"/>
            </a:pPr>
            <a:r>
              <a:rPr lang="en-US" dirty="0" smtClean="0"/>
              <a:t>Production of crude petroleum increased from 32.19 MTs during 2005-06 to 37.79 MTs during 2013-14, a CAGR of about 1.80%. </a:t>
            </a:r>
          </a:p>
          <a:p>
            <a:pPr>
              <a:buFont typeface="Wingdings" pitchFamily="2" charset="2"/>
              <a:buChar char="Ø"/>
            </a:pPr>
            <a:r>
              <a:rPr lang="en-US" dirty="0" smtClean="0"/>
              <a:t>The CAGRs for natural gas and electricity were 1.06% and 3.99% respectively. </a:t>
            </a:r>
          </a:p>
          <a:p>
            <a:endParaRPr lang="en-US" dirty="0" smtClean="0"/>
          </a:p>
          <a:p>
            <a:endParaRPr lang="en-US" dirty="0" smtClean="0"/>
          </a:p>
          <a:p>
            <a:r>
              <a:rPr lang="en-US" dirty="0" smtClean="0"/>
              <a:t> </a:t>
            </a:r>
          </a:p>
          <a:p>
            <a:endParaRPr lang="en-US" dirty="0" smtClean="0"/>
          </a:p>
          <a:p>
            <a:r>
              <a:rPr lang="en-US" dirty="0" smtClean="0"/>
              <a:t> </a:t>
            </a:r>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0900" y="250825"/>
            <a:ext cx="7772400" cy="828675"/>
          </a:xfrm>
        </p:spPr>
        <p:txBody>
          <a:bodyPr>
            <a:noAutofit/>
          </a:bodyPr>
          <a:lstStyle/>
          <a:p>
            <a:r>
              <a:rPr lang="en-US" sz="2800" b="1" dirty="0" smtClean="0"/>
              <a:t>Changes in the Pattern of Primary Energy Supplies</a:t>
            </a:r>
            <a:endParaRPr lang="en-US" sz="2800" dirty="0"/>
          </a:p>
        </p:txBody>
      </p:sp>
      <p:sp>
        <p:nvSpPr>
          <p:cNvPr id="3" name="Subtitle 2"/>
          <p:cNvSpPr>
            <a:spLocks noGrp="1"/>
          </p:cNvSpPr>
          <p:nvPr>
            <p:ph type="subTitle" idx="1"/>
          </p:nvPr>
        </p:nvSpPr>
        <p:spPr>
          <a:xfrm>
            <a:off x="533400" y="1066800"/>
            <a:ext cx="8204200" cy="5638800"/>
          </a:xfrm>
        </p:spPr>
        <p:txBody>
          <a:bodyPr>
            <a:noAutofit/>
          </a:bodyPr>
          <a:lstStyle/>
          <a:p>
            <a:pPr algn="l"/>
            <a:endParaRPr lang="en-US" sz="2200" dirty="0" smtClean="0">
              <a:solidFill>
                <a:schemeClr val="tx1"/>
              </a:solidFill>
            </a:endParaRPr>
          </a:p>
          <a:p>
            <a:pPr algn="l"/>
            <a:endParaRPr lang="en-US" sz="2200" dirty="0" smtClean="0">
              <a:solidFill>
                <a:schemeClr val="tx1"/>
              </a:solidFill>
            </a:endParaRPr>
          </a:p>
          <a:p>
            <a:pPr algn="l"/>
            <a:endParaRPr lang="en-US" sz="2200" dirty="0" smtClean="0">
              <a:solidFill>
                <a:schemeClr val="tx1"/>
              </a:solidFill>
            </a:endParaRPr>
          </a:p>
          <a:p>
            <a:pPr algn="l"/>
            <a:endParaRPr lang="en-US" sz="2200" dirty="0" smtClean="0">
              <a:solidFill>
                <a:schemeClr val="tx1"/>
              </a:solidFill>
            </a:endParaRPr>
          </a:p>
          <a:p>
            <a:pPr algn="l"/>
            <a:endParaRPr lang="en-US" sz="2200" dirty="0" smtClean="0">
              <a:solidFill>
                <a:schemeClr val="tx1"/>
              </a:solidFill>
            </a:endParaRPr>
          </a:p>
          <a:p>
            <a:pPr algn="l"/>
            <a:endParaRPr lang="en-US" sz="2200" dirty="0" smtClean="0">
              <a:solidFill>
                <a:schemeClr val="tx1"/>
              </a:solidFill>
            </a:endParaRPr>
          </a:p>
          <a:p>
            <a:pPr algn="l"/>
            <a:endParaRPr lang="en-US" sz="2200" dirty="0" smtClean="0">
              <a:solidFill>
                <a:schemeClr val="tx1"/>
              </a:solidFill>
            </a:endParaRPr>
          </a:p>
          <a:p>
            <a:pPr algn="l"/>
            <a:endParaRPr lang="en-US" sz="2200" dirty="0" smtClean="0">
              <a:solidFill>
                <a:schemeClr val="tx1"/>
              </a:solidFill>
            </a:endParaRPr>
          </a:p>
        </p:txBody>
      </p:sp>
      <p:graphicFrame>
        <p:nvGraphicFramePr>
          <p:cNvPr id="4" name="Table 3"/>
          <p:cNvGraphicFramePr>
            <a:graphicFrameLocks noGrp="1"/>
          </p:cNvGraphicFramePr>
          <p:nvPr/>
        </p:nvGraphicFramePr>
        <p:xfrm>
          <a:off x="1524000" y="1066800"/>
          <a:ext cx="6096000" cy="2672080"/>
        </p:xfrm>
        <a:graphic>
          <a:graphicData uri="http://schemas.openxmlformats.org/drawingml/2006/table">
            <a:tbl>
              <a:tblPr firstRow="1" bandRow="1">
                <a:tableStyleId>{D7AC3CCA-C797-4891-BE02-D94E43425B78}</a:tableStyleId>
              </a:tblPr>
              <a:tblGrid>
                <a:gridCol w="1524000"/>
                <a:gridCol w="1524000"/>
                <a:gridCol w="1524000"/>
                <a:gridCol w="1524000"/>
              </a:tblGrid>
              <a:tr h="370840">
                <a:tc>
                  <a:txBody>
                    <a:bodyPr/>
                    <a:lstStyle/>
                    <a:p>
                      <a:r>
                        <a:rPr lang="en-US" dirty="0" smtClean="0"/>
                        <a:t>PRIMARY ENERGY </a:t>
                      </a:r>
                      <a:endParaRPr lang="en-US" dirty="0"/>
                    </a:p>
                  </a:txBody>
                  <a:tcPr/>
                </a:tc>
                <a:tc>
                  <a:txBody>
                    <a:bodyPr/>
                    <a:lstStyle/>
                    <a:p>
                      <a:r>
                        <a:rPr lang="en-US" dirty="0" smtClean="0"/>
                        <a:t>DURING 2005-06</a:t>
                      </a:r>
                      <a:endParaRPr lang="en-US" dirty="0"/>
                    </a:p>
                  </a:txBody>
                  <a:tcPr/>
                </a:tc>
                <a:tc>
                  <a:txBody>
                    <a:bodyPr/>
                    <a:lstStyle/>
                    <a:p>
                      <a:r>
                        <a:rPr lang="en-US" dirty="0" smtClean="0"/>
                        <a:t>DURING 2013-14</a:t>
                      </a:r>
                      <a:endParaRPr lang="en-US" dirty="0"/>
                    </a:p>
                  </a:txBody>
                  <a:tcPr/>
                </a:tc>
                <a:tc>
                  <a:txBody>
                    <a:bodyPr/>
                    <a:lstStyle/>
                    <a:p>
                      <a:r>
                        <a:rPr lang="en-US" dirty="0" smtClean="0"/>
                        <a:t>CAGR (Compound Annual Growth Rate)</a:t>
                      </a:r>
                      <a:endParaRPr lang="en-US" dirty="0"/>
                    </a:p>
                  </a:txBody>
                  <a:tcPr/>
                </a:tc>
              </a:tr>
              <a:tr h="370840">
                <a:tc>
                  <a:txBody>
                    <a:bodyPr/>
                    <a:lstStyle/>
                    <a:p>
                      <a:r>
                        <a:rPr lang="en-US" dirty="0" smtClean="0"/>
                        <a:t>ELECTRICITY</a:t>
                      </a:r>
                      <a:endParaRPr lang="en-US" dirty="0"/>
                    </a:p>
                  </a:txBody>
                  <a:tcPr/>
                </a:tc>
                <a:tc>
                  <a:txBody>
                    <a:bodyPr/>
                    <a:lstStyle/>
                    <a:p>
                      <a:r>
                        <a:rPr lang="en-US" dirty="0" smtClean="0"/>
                        <a:t>145755 MW</a:t>
                      </a:r>
                      <a:endParaRPr lang="en-US" dirty="0"/>
                    </a:p>
                  </a:txBody>
                  <a:tcPr/>
                </a:tc>
                <a:tc>
                  <a:txBody>
                    <a:bodyPr/>
                    <a:lstStyle/>
                    <a:p>
                      <a:r>
                        <a:rPr lang="en-US" dirty="0" smtClean="0"/>
                        <a:t>284634 MW</a:t>
                      </a:r>
                      <a:endParaRPr lang="en-US" dirty="0"/>
                    </a:p>
                  </a:txBody>
                  <a:tcPr/>
                </a:tc>
                <a:tc>
                  <a:txBody>
                    <a:bodyPr/>
                    <a:lstStyle/>
                    <a:p>
                      <a:r>
                        <a:rPr lang="en-US" dirty="0" smtClean="0"/>
                        <a:t>7.72%</a:t>
                      </a:r>
                      <a:endParaRPr lang="en-US" dirty="0"/>
                    </a:p>
                  </a:txBody>
                  <a:tcPr/>
                </a:tc>
              </a:tr>
              <a:tr h="370840">
                <a:tc>
                  <a:txBody>
                    <a:bodyPr/>
                    <a:lstStyle/>
                    <a:p>
                      <a:r>
                        <a:rPr lang="en-US" dirty="0" smtClean="0"/>
                        <a:t>COAL</a:t>
                      </a:r>
                      <a:endParaRPr lang="en-US" dirty="0"/>
                    </a:p>
                  </a:txBody>
                  <a:tcPr/>
                </a:tc>
                <a:tc>
                  <a:txBody>
                    <a:bodyPr/>
                    <a:lstStyle/>
                    <a:p>
                      <a:r>
                        <a:rPr lang="en-US" dirty="0" smtClean="0"/>
                        <a:t>407.04 MT</a:t>
                      </a:r>
                      <a:endParaRPr lang="en-US" dirty="0"/>
                    </a:p>
                  </a:txBody>
                  <a:tcPr/>
                </a:tc>
                <a:tc>
                  <a:txBody>
                    <a:bodyPr/>
                    <a:lstStyle/>
                    <a:p>
                      <a:r>
                        <a:rPr lang="en-US" dirty="0" smtClean="0"/>
                        <a:t>571.89 MT</a:t>
                      </a:r>
                      <a:endParaRPr lang="en-US" dirty="0"/>
                    </a:p>
                  </a:txBody>
                  <a:tcPr/>
                </a:tc>
                <a:tc>
                  <a:txBody>
                    <a:bodyPr/>
                    <a:lstStyle/>
                    <a:p>
                      <a:r>
                        <a:rPr lang="en-US" dirty="0" smtClean="0"/>
                        <a:t>3.86%</a:t>
                      </a:r>
                      <a:endParaRPr lang="en-US" dirty="0"/>
                    </a:p>
                  </a:txBody>
                  <a:tcPr/>
                </a:tc>
              </a:tr>
              <a:tr h="370840">
                <a:tc>
                  <a:txBody>
                    <a:bodyPr/>
                    <a:lstStyle/>
                    <a:p>
                      <a:r>
                        <a:rPr lang="en-US" dirty="0" smtClean="0"/>
                        <a:t>LIGNITE</a:t>
                      </a:r>
                      <a:endParaRPr lang="en-US" dirty="0"/>
                    </a:p>
                  </a:txBody>
                  <a:tcPr/>
                </a:tc>
                <a:tc>
                  <a:txBody>
                    <a:bodyPr/>
                    <a:lstStyle/>
                    <a:p>
                      <a:r>
                        <a:rPr lang="en-US" dirty="0" smtClean="0"/>
                        <a:t>30.23 MT</a:t>
                      </a:r>
                      <a:endParaRPr lang="en-US" dirty="0"/>
                    </a:p>
                  </a:txBody>
                  <a:tcPr/>
                </a:tc>
                <a:tc>
                  <a:txBody>
                    <a:bodyPr/>
                    <a:lstStyle/>
                    <a:p>
                      <a:r>
                        <a:rPr lang="en-US" dirty="0" smtClean="0"/>
                        <a:t>43.90 MT</a:t>
                      </a:r>
                      <a:endParaRPr lang="en-US" dirty="0"/>
                    </a:p>
                  </a:txBody>
                  <a:tcPr/>
                </a:tc>
                <a:tc>
                  <a:txBody>
                    <a:bodyPr/>
                    <a:lstStyle/>
                    <a:p>
                      <a:r>
                        <a:rPr lang="en-US" dirty="0" smtClean="0"/>
                        <a:t>40.23%</a:t>
                      </a:r>
                      <a:endParaRPr lang="en-US" dirty="0"/>
                    </a:p>
                  </a:txBody>
                  <a:tcPr/>
                </a:tc>
              </a:tr>
              <a:tr h="370840">
                <a:tc>
                  <a:txBody>
                    <a:bodyPr/>
                    <a:lstStyle/>
                    <a:p>
                      <a:r>
                        <a:rPr lang="en-US" dirty="0" smtClean="0"/>
                        <a:t>CRUDE OIL</a:t>
                      </a:r>
                      <a:endParaRPr lang="en-US" dirty="0"/>
                    </a:p>
                  </a:txBody>
                  <a:tcPr/>
                </a:tc>
                <a:tc>
                  <a:txBody>
                    <a:bodyPr/>
                    <a:lstStyle/>
                    <a:p>
                      <a:r>
                        <a:rPr lang="en-US" dirty="0" smtClean="0"/>
                        <a:t>130.11 MT</a:t>
                      </a:r>
                      <a:endParaRPr lang="en-US" dirty="0"/>
                    </a:p>
                  </a:txBody>
                  <a:tcPr/>
                </a:tc>
                <a:tc>
                  <a:txBody>
                    <a:bodyPr/>
                    <a:lstStyle/>
                    <a:p>
                      <a:r>
                        <a:rPr lang="en-US" dirty="0" smtClean="0"/>
                        <a:t>222.50 MT</a:t>
                      </a:r>
                      <a:endParaRPr lang="en-US" dirty="0"/>
                    </a:p>
                  </a:txBody>
                  <a:tcPr/>
                </a:tc>
                <a:tc>
                  <a:txBody>
                    <a:bodyPr/>
                    <a:lstStyle/>
                    <a:p>
                      <a:r>
                        <a:rPr lang="en-US" dirty="0" smtClean="0"/>
                        <a:t>6.14%</a:t>
                      </a:r>
                      <a:endParaRPr lang="en-US" dirty="0"/>
                    </a:p>
                  </a:txBody>
                  <a:tcPr/>
                </a:tc>
              </a:tr>
            </a:tbl>
          </a:graphicData>
        </a:graphic>
      </p:graphicFrame>
      <p:sp>
        <p:nvSpPr>
          <p:cNvPr id="5" name="TextBox 4"/>
          <p:cNvSpPr txBox="1"/>
          <p:nvPr/>
        </p:nvSpPr>
        <p:spPr>
          <a:xfrm>
            <a:off x="609600" y="3886200"/>
            <a:ext cx="8153400" cy="3662541"/>
          </a:xfrm>
          <a:prstGeom prst="rect">
            <a:avLst/>
          </a:prstGeom>
          <a:noFill/>
        </p:spPr>
        <p:txBody>
          <a:bodyPr wrap="square" rtlCol="0">
            <a:spAutoFit/>
          </a:bodyPr>
          <a:lstStyle/>
          <a:p>
            <a:r>
              <a:rPr lang="en-US" sz="2000" dirty="0" smtClean="0"/>
              <a:t>At the end of March 2014,</a:t>
            </a:r>
          </a:p>
          <a:p>
            <a:pPr>
              <a:buFont typeface="Wingdings" pitchFamily="2" charset="2"/>
              <a:buChar char="Ø"/>
            </a:pPr>
            <a:r>
              <a:rPr lang="en-US" sz="2000" dirty="0" smtClean="0"/>
              <a:t>The share of Nuclear energy was only 1.68% (4.78 GW) </a:t>
            </a:r>
          </a:p>
          <a:p>
            <a:pPr>
              <a:buFont typeface="Wingdings" pitchFamily="2" charset="2"/>
              <a:buChar char="Ø"/>
            </a:pPr>
            <a:r>
              <a:rPr lang="en-US" sz="2000" dirty="0" smtClean="0"/>
              <a:t>Hydro power plants come next with an installed capacity of 40,531 MW, accounting for 14.24% of the total installed Capacity. </a:t>
            </a:r>
          </a:p>
          <a:p>
            <a:pPr>
              <a:buFont typeface="Wingdings" pitchFamily="2" charset="2"/>
              <a:buChar char="Ø"/>
            </a:pPr>
            <a:r>
              <a:rPr lang="en-US" sz="2000" dirty="0" smtClean="0"/>
              <a:t>Non-utilities accounted for 13.83% (39,375MW) of the total installed generation capacity. </a:t>
            </a:r>
          </a:p>
          <a:p>
            <a:pPr>
              <a:buFont typeface="Wingdings" pitchFamily="2" charset="2"/>
              <a:buChar char="Ø"/>
            </a:pPr>
            <a:r>
              <a:rPr lang="en-US" sz="2000" dirty="0" smtClean="0"/>
              <a:t>The highest CAGR (9.46%) was in case of Thermal utilities followed by Nuclear (3.99%) and Hydro (2.55%). </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381000"/>
            <a:ext cx="7772400" cy="685800"/>
          </a:xfrm>
        </p:spPr>
        <p:txBody>
          <a:bodyPr>
            <a:normAutofit/>
          </a:bodyPr>
          <a:lstStyle/>
          <a:p>
            <a:r>
              <a:rPr lang="en-US" sz="2800" b="1" dirty="0" smtClean="0"/>
              <a:t>Primary Energy Imports</a:t>
            </a:r>
            <a:endParaRPr lang="en-US" sz="2800" dirty="0"/>
          </a:p>
        </p:txBody>
      </p:sp>
      <p:sp>
        <p:nvSpPr>
          <p:cNvPr id="5" name="Subtitle 4"/>
          <p:cNvSpPr>
            <a:spLocks noGrp="1"/>
          </p:cNvSpPr>
          <p:nvPr>
            <p:ph type="subTitle" idx="1"/>
          </p:nvPr>
        </p:nvSpPr>
        <p:spPr>
          <a:xfrm>
            <a:off x="381000" y="1244600"/>
            <a:ext cx="8458200" cy="4927600"/>
          </a:xfrm>
        </p:spPr>
        <p:txBody>
          <a:bodyPr>
            <a:normAutofit/>
          </a:bodyPr>
          <a:lstStyle/>
          <a:p>
            <a:pPr algn="l"/>
            <a:endParaRPr lang="en-US" sz="2400" dirty="0" smtClean="0">
              <a:solidFill>
                <a:schemeClr val="tx1"/>
              </a:solidFill>
            </a:endParaRPr>
          </a:p>
          <a:p>
            <a:pPr algn="l">
              <a:buFont typeface="Wingdings" pitchFamily="2" charset="2"/>
              <a:buChar char="Ø"/>
            </a:pPr>
            <a:endParaRPr lang="en-US" sz="2400" dirty="0" smtClean="0">
              <a:solidFill>
                <a:schemeClr val="tx1"/>
              </a:solidFill>
            </a:endParaRPr>
          </a:p>
          <a:p>
            <a:pPr algn="l"/>
            <a:endParaRPr lang="en-US" sz="2600" dirty="0" smtClean="0">
              <a:solidFill>
                <a:schemeClr val="tx1"/>
              </a:solidFill>
            </a:endParaRPr>
          </a:p>
        </p:txBody>
      </p:sp>
      <p:graphicFrame>
        <p:nvGraphicFramePr>
          <p:cNvPr id="6" name="Table 5"/>
          <p:cNvGraphicFramePr>
            <a:graphicFrameLocks noGrp="1"/>
          </p:cNvGraphicFramePr>
          <p:nvPr/>
        </p:nvGraphicFramePr>
        <p:xfrm>
          <a:off x="1524000" y="1143000"/>
          <a:ext cx="6096000" cy="1483360"/>
        </p:xfrm>
        <a:graphic>
          <a:graphicData uri="http://schemas.openxmlformats.org/drawingml/2006/table">
            <a:tbl>
              <a:tblPr firstRow="1" bandRow="1">
                <a:tableStyleId>{073A0DAA-6AF3-43AB-8588-CEC1D06C72B9}</a:tableStyleId>
              </a:tblPr>
              <a:tblGrid>
                <a:gridCol w="2032000"/>
                <a:gridCol w="2032000"/>
                <a:gridCol w="2032000"/>
              </a:tblGrid>
              <a:tr h="370840">
                <a:tc>
                  <a:txBody>
                    <a:bodyPr/>
                    <a:lstStyle/>
                    <a:p>
                      <a:r>
                        <a:rPr lang="en-US" dirty="0" smtClean="0"/>
                        <a:t>ENERGY</a:t>
                      </a:r>
                      <a:r>
                        <a:rPr lang="en-US" baseline="0" dirty="0" smtClean="0"/>
                        <a:t> MATERIAL</a:t>
                      </a:r>
                      <a:endParaRPr lang="en-US" dirty="0"/>
                    </a:p>
                  </a:txBody>
                  <a:tcPr/>
                </a:tc>
                <a:tc>
                  <a:txBody>
                    <a:bodyPr/>
                    <a:lstStyle/>
                    <a:p>
                      <a:r>
                        <a:rPr lang="en-US" dirty="0" smtClean="0"/>
                        <a:t>DURING 2005-06</a:t>
                      </a:r>
                      <a:endParaRPr lang="en-US" dirty="0"/>
                    </a:p>
                  </a:txBody>
                  <a:tcPr/>
                </a:tc>
                <a:tc>
                  <a:txBody>
                    <a:bodyPr/>
                    <a:lstStyle/>
                    <a:p>
                      <a:r>
                        <a:rPr lang="en-US" dirty="0" smtClean="0"/>
                        <a:t>DURING 2013-14</a:t>
                      </a:r>
                      <a:endParaRPr lang="en-US" dirty="0"/>
                    </a:p>
                  </a:txBody>
                  <a:tcPr/>
                </a:tc>
              </a:tr>
              <a:tr h="370840">
                <a:tc>
                  <a:txBody>
                    <a:bodyPr/>
                    <a:lstStyle/>
                    <a:p>
                      <a:r>
                        <a:rPr lang="en-US" dirty="0" smtClean="0"/>
                        <a:t>COAL</a:t>
                      </a:r>
                      <a:endParaRPr lang="en-US" dirty="0"/>
                    </a:p>
                  </a:txBody>
                  <a:tcPr/>
                </a:tc>
                <a:tc>
                  <a:txBody>
                    <a:bodyPr/>
                    <a:lstStyle/>
                    <a:p>
                      <a:r>
                        <a:rPr lang="en-US" dirty="0" smtClean="0"/>
                        <a:t>36.60 MT</a:t>
                      </a:r>
                      <a:endParaRPr lang="en-US" dirty="0"/>
                    </a:p>
                  </a:txBody>
                  <a:tcPr/>
                </a:tc>
                <a:tc>
                  <a:txBody>
                    <a:bodyPr/>
                    <a:lstStyle/>
                    <a:p>
                      <a:r>
                        <a:rPr lang="en-US" dirty="0" smtClean="0"/>
                        <a:t>166.29MT</a:t>
                      </a:r>
                      <a:endParaRPr lang="en-US" dirty="0"/>
                    </a:p>
                  </a:txBody>
                  <a:tcPr/>
                </a:tc>
              </a:tr>
              <a:tr h="370840">
                <a:tc>
                  <a:txBody>
                    <a:bodyPr/>
                    <a:lstStyle/>
                    <a:p>
                      <a:r>
                        <a:rPr lang="en-US" dirty="0" smtClean="0"/>
                        <a:t>CRUDE OIL</a:t>
                      </a:r>
                      <a:endParaRPr lang="en-US" dirty="0"/>
                    </a:p>
                  </a:txBody>
                  <a:tcPr/>
                </a:tc>
                <a:tc>
                  <a:txBody>
                    <a:bodyPr/>
                    <a:lstStyle/>
                    <a:p>
                      <a:r>
                        <a:rPr lang="en-US" dirty="0" smtClean="0"/>
                        <a:t>99.41 MT</a:t>
                      </a:r>
                      <a:endParaRPr lang="en-US" dirty="0"/>
                    </a:p>
                  </a:txBody>
                  <a:tcPr/>
                </a:tc>
                <a:tc>
                  <a:txBody>
                    <a:bodyPr/>
                    <a:lstStyle/>
                    <a:p>
                      <a:r>
                        <a:rPr lang="en-US" dirty="0" smtClean="0"/>
                        <a:t>189.24 MT</a:t>
                      </a:r>
                      <a:endParaRPr lang="en-US" dirty="0"/>
                    </a:p>
                  </a:txBody>
                  <a:tcPr/>
                </a:tc>
              </a:tr>
              <a:tr h="370840">
                <a:tc>
                  <a:txBody>
                    <a:bodyPr/>
                    <a:lstStyle/>
                    <a:p>
                      <a:r>
                        <a:rPr lang="en-US" dirty="0" smtClean="0"/>
                        <a:t>PETROLEUM</a:t>
                      </a:r>
                      <a:endParaRPr lang="en-US" dirty="0"/>
                    </a:p>
                  </a:txBody>
                  <a:tcPr/>
                </a:tc>
                <a:tc>
                  <a:txBody>
                    <a:bodyPr/>
                    <a:lstStyle/>
                    <a:p>
                      <a:r>
                        <a:rPr lang="en-US" dirty="0" smtClean="0"/>
                        <a:t>13.44 MT</a:t>
                      </a:r>
                      <a:endParaRPr lang="en-US" dirty="0"/>
                    </a:p>
                  </a:txBody>
                  <a:tcPr/>
                </a:tc>
                <a:tc>
                  <a:txBody>
                    <a:bodyPr/>
                    <a:lstStyle/>
                    <a:p>
                      <a:r>
                        <a:rPr lang="en-US" dirty="0" smtClean="0"/>
                        <a:t>16.72 MT</a:t>
                      </a:r>
                      <a:endParaRPr lang="en-US" dirty="0"/>
                    </a:p>
                  </a:txBody>
                  <a:tcPr/>
                </a:tc>
              </a:tr>
            </a:tbl>
          </a:graphicData>
        </a:graphic>
      </p:graphicFrame>
      <p:sp>
        <p:nvSpPr>
          <p:cNvPr id="8" name="TextBox 7"/>
          <p:cNvSpPr txBox="1"/>
          <p:nvPr/>
        </p:nvSpPr>
        <p:spPr>
          <a:xfrm>
            <a:off x="1676400" y="2971800"/>
            <a:ext cx="4953000" cy="523220"/>
          </a:xfrm>
          <a:prstGeom prst="rect">
            <a:avLst/>
          </a:prstGeom>
          <a:noFill/>
        </p:spPr>
        <p:txBody>
          <a:bodyPr wrap="square" rtlCol="0">
            <a:spAutoFit/>
          </a:bodyPr>
          <a:lstStyle/>
          <a:p>
            <a:r>
              <a:rPr lang="en-US" sz="2400" b="1" dirty="0" smtClean="0"/>
              <a:t>                </a:t>
            </a:r>
            <a:r>
              <a:rPr lang="en-US" sz="2800" b="1" dirty="0" smtClean="0"/>
              <a:t>Primary Energy Export</a:t>
            </a:r>
            <a:endParaRPr lang="en-US" sz="2800" b="1" dirty="0"/>
          </a:p>
        </p:txBody>
      </p:sp>
      <p:graphicFrame>
        <p:nvGraphicFramePr>
          <p:cNvPr id="9" name="Table 8"/>
          <p:cNvGraphicFramePr>
            <a:graphicFrameLocks noGrp="1"/>
          </p:cNvGraphicFramePr>
          <p:nvPr/>
        </p:nvGraphicFramePr>
        <p:xfrm>
          <a:off x="1600200" y="3886200"/>
          <a:ext cx="6096000" cy="1381760"/>
        </p:xfrm>
        <a:graphic>
          <a:graphicData uri="http://schemas.openxmlformats.org/drawingml/2006/table">
            <a:tbl>
              <a:tblPr firstRow="1" bandRow="1">
                <a:tableStyleId>{073A0DAA-6AF3-43AB-8588-CEC1D06C72B9}</a:tableStyleId>
              </a:tblPr>
              <a:tblGrid>
                <a:gridCol w="2032000"/>
                <a:gridCol w="2032000"/>
                <a:gridCol w="2032000"/>
              </a:tblGrid>
              <a:tr h="370840">
                <a:tc>
                  <a:txBody>
                    <a:bodyPr/>
                    <a:lstStyle/>
                    <a:p>
                      <a:r>
                        <a:rPr lang="en-US" dirty="0" smtClean="0"/>
                        <a:t>ENERGY</a:t>
                      </a:r>
                      <a:r>
                        <a:rPr lang="en-US" baseline="0" dirty="0" smtClean="0"/>
                        <a:t> MATERIAL</a:t>
                      </a:r>
                      <a:endParaRPr lang="en-US" dirty="0"/>
                    </a:p>
                  </a:txBody>
                  <a:tcPr/>
                </a:tc>
                <a:tc>
                  <a:txBody>
                    <a:bodyPr/>
                    <a:lstStyle/>
                    <a:p>
                      <a:r>
                        <a:rPr lang="en-US" dirty="0" smtClean="0"/>
                        <a:t>DURING 2005-06</a:t>
                      </a:r>
                      <a:endParaRPr lang="en-US" dirty="0"/>
                    </a:p>
                  </a:txBody>
                  <a:tcPr/>
                </a:tc>
                <a:tc>
                  <a:txBody>
                    <a:bodyPr/>
                    <a:lstStyle/>
                    <a:p>
                      <a:r>
                        <a:rPr lang="en-US" dirty="0" smtClean="0"/>
                        <a:t>DURING 2013-14</a:t>
                      </a:r>
                      <a:endParaRPr lang="en-US" dirty="0"/>
                    </a:p>
                  </a:txBody>
                  <a:tcPr/>
                </a:tc>
              </a:tr>
              <a:tr h="370840">
                <a:tc>
                  <a:txBody>
                    <a:bodyPr/>
                    <a:lstStyle/>
                    <a:p>
                      <a:r>
                        <a:rPr lang="en-US" dirty="0" smtClean="0"/>
                        <a:t>COAL</a:t>
                      </a:r>
                      <a:endParaRPr lang="en-US" dirty="0"/>
                    </a:p>
                  </a:txBody>
                  <a:tcPr/>
                </a:tc>
                <a:tc>
                  <a:txBody>
                    <a:bodyPr/>
                    <a:lstStyle/>
                    <a:p>
                      <a:r>
                        <a:rPr lang="en-US" dirty="0" smtClean="0"/>
                        <a:t>1.99 MT</a:t>
                      </a:r>
                      <a:endParaRPr lang="en-US" dirty="0"/>
                    </a:p>
                  </a:txBody>
                  <a:tcPr/>
                </a:tc>
                <a:tc>
                  <a:txBody>
                    <a:bodyPr/>
                    <a:lstStyle/>
                    <a:p>
                      <a:r>
                        <a:rPr lang="en-US" dirty="0" smtClean="0"/>
                        <a:t>2.15 MT</a:t>
                      </a:r>
                      <a:endParaRPr lang="en-US" dirty="0"/>
                    </a:p>
                  </a:txBody>
                  <a:tcPr/>
                </a:tc>
              </a:tr>
              <a:tr h="370840">
                <a:tc>
                  <a:txBody>
                    <a:bodyPr/>
                    <a:lstStyle/>
                    <a:p>
                      <a:r>
                        <a:rPr lang="en-US" dirty="0" smtClean="0"/>
                        <a:t>PETROLEUM PRODUCTS</a:t>
                      </a:r>
                      <a:endParaRPr lang="en-US" dirty="0"/>
                    </a:p>
                  </a:txBody>
                  <a:tcPr/>
                </a:tc>
                <a:tc>
                  <a:txBody>
                    <a:bodyPr/>
                    <a:lstStyle/>
                    <a:p>
                      <a:r>
                        <a:rPr lang="en-US" dirty="0" smtClean="0"/>
                        <a:t>23.46 MT</a:t>
                      </a:r>
                      <a:endParaRPr lang="en-US" dirty="0"/>
                    </a:p>
                  </a:txBody>
                  <a:tcPr/>
                </a:tc>
                <a:tc>
                  <a:txBody>
                    <a:bodyPr/>
                    <a:lstStyle/>
                    <a:p>
                      <a:r>
                        <a:rPr lang="en-US" dirty="0" smtClean="0"/>
                        <a:t>67.86 MT</a:t>
                      </a:r>
                      <a:endParaRPr lang="en-US"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457201"/>
            <a:ext cx="7772400" cy="762000"/>
          </a:xfrm>
        </p:spPr>
        <p:txBody>
          <a:bodyPr>
            <a:normAutofit/>
          </a:bodyPr>
          <a:lstStyle/>
          <a:p>
            <a:r>
              <a:rPr lang="en-US" sz="3200" b="1" dirty="0" smtClean="0"/>
              <a:t>Renewable Energy</a:t>
            </a:r>
            <a:endParaRPr lang="en-US" sz="3200" b="1" dirty="0"/>
          </a:p>
        </p:txBody>
      </p:sp>
      <p:sp>
        <p:nvSpPr>
          <p:cNvPr id="5" name="Subtitle 4"/>
          <p:cNvSpPr>
            <a:spLocks noGrp="1"/>
          </p:cNvSpPr>
          <p:nvPr>
            <p:ph type="subTitle" idx="1"/>
          </p:nvPr>
        </p:nvSpPr>
        <p:spPr>
          <a:xfrm>
            <a:off x="609600" y="1371600"/>
            <a:ext cx="8001000" cy="4953000"/>
          </a:xfrm>
        </p:spPr>
        <p:txBody>
          <a:bodyPr>
            <a:normAutofit/>
          </a:bodyPr>
          <a:lstStyle/>
          <a:p>
            <a:pPr algn="l">
              <a:buFont typeface="Wingdings" pitchFamily="2" charset="2"/>
              <a:buChar char="Ø"/>
            </a:pPr>
            <a:r>
              <a:rPr lang="en-US" sz="2000" dirty="0" smtClean="0">
                <a:solidFill>
                  <a:schemeClr val="tx1"/>
                </a:solidFill>
              </a:rPr>
              <a:t>Energy that comes from the sources which are continuous replenished such as sunlight ,</a:t>
            </a:r>
            <a:r>
              <a:rPr lang="en-US" sz="2000" dirty="0" err="1" smtClean="0">
                <a:solidFill>
                  <a:schemeClr val="tx1"/>
                </a:solidFill>
              </a:rPr>
              <a:t>wind,rain</a:t>
            </a:r>
            <a:r>
              <a:rPr lang="en-US" sz="2000" dirty="0" smtClean="0">
                <a:solidFill>
                  <a:schemeClr val="tx1"/>
                </a:solidFill>
              </a:rPr>
              <a:t> ,tides, waves and Geothermal energy.</a:t>
            </a:r>
          </a:p>
          <a:p>
            <a:pPr algn="l">
              <a:buFont typeface="Wingdings" pitchFamily="2" charset="2"/>
              <a:buChar char="Ø"/>
            </a:pPr>
            <a:r>
              <a:rPr lang="en-US" sz="2000" dirty="0" smtClean="0">
                <a:solidFill>
                  <a:schemeClr val="tx1"/>
                </a:solidFill>
              </a:rPr>
              <a:t>It has been estimated that India's renewable energy production amount to be total of over 100000 MW.</a:t>
            </a:r>
          </a:p>
          <a:p>
            <a:pPr algn="l">
              <a:buFont typeface="Wingdings" pitchFamily="2" charset="2"/>
              <a:buChar char="Ø"/>
            </a:pPr>
            <a:r>
              <a:rPr lang="en-US" sz="2000" dirty="0" smtClean="0">
                <a:solidFill>
                  <a:schemeClr val="tx1"/>
                </a:solidFill>
              </a:rPr>
              <a:t>The annual turnover of India's renewable energy Industry is estimated to be about US $ 10 Billion.</a:t>
            </a:r>
          </a:p>
          <a:p>
            <a:pPr algn="l">
              <a:buFont typeface="Wingdings" pitchFamily="2" charset="2"/>
              <a:buChar char="Ø"/>
            </a:pPr>
            <a:r>
              <a:rPr lang="en-US" sz="2000" dirty="0" smtClean="0">
                <a:solidFill>
                  <a:schemeClr val="tx1"/>
                </a:solidFill>
              </a:rPr>
              <a:t>Wind power alone contributes 68% of the entire country's renewable power.</a:t>
            </a:r>
          </a:p>
          <a:p>
            <a:pPr algn="l">
              <a:buFont typeface="Wingdings" pitchFamily="2" charset="2"/>
              <a:buChar char="Ø"/>
            </a:pPr>
            <a:r>
              <a:rPr lang="en-US" sz="2000" dirty="0" smtClean="0">
                <a:solidFill>
                  <a:schemeClr val="tx1"/>
                </a:solidFill>
              </a:rPr>
              <a:t>About 16% of global energy comes from renewable resources.</a:t>
            </a:r>
          </a:p>
          <a:p>
            <a:pPr algn="l">
              <a:buFont typeface="Wingdings" pitchFamily="2" charset="2"/>
              <a:buChar char="Ø"/>
            </a:pPr>
            <a:r>
              <a:rPr lang="en-US" sz="2000" dirty="0" smtClean="0">
                <a:solidFill>
                  <a:schemeClr val="tx1"/>
                </a:solidFill>
              </a:rPr>
              <a:t>10% of all energy from traditional biomass &amp; 3% new renewable.</a:t>
            </a:r>
          </a:p>
          <a:p>
            <a:pPr algn="l">
              <a:buFont typeface="Wingdings" pitchFamily="2" charset="2"/>
              <a:buChar char="Ø"/>
            </a:pPr>
            <a:r>
              <a:rPr lang="en-US" sz="2000" dirty="0" smtClean="0">
                <a:solidFill>
                  <a:schemeClr val="tx1"/>
                </a:solidFill>
              </a:rPr>
              <a:t>Electricity generation from renewable represents about 3% of all electricity generation in India.</a:t>
            </a:r>
          </a:p>
          <a:p>
            <a:pPr algn="l">
              <a:buFont typeface="Wingdings" pitchFamily="2" charset="2"/>
              <a:buChar char="Ø"/>
            </a:pPr>
            <a:endParaRPr lang="en-US" sz="20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408</TotalTime>
  <Words>1346</Words>
  <Application>Microsoft Office PowerPoint</Application>
  <PresentationFormat>On-screen Show (4:3)</PresentationFormat>
  <Paragraphs>142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Energy Scenario in India</vt:lpstr>
      <vt:lpstr>CONTENT</vt:lpstr>
      <vt:lpstr>INTRODUCTION</vt:lpstr>
      <vt:lpstr>The Primary Energy Resource Endowment</vt:lpstr>
      <vt:lpstr>Present Status of Development of Energy Resources</vt:lpstr>
      <vt:lpstr>Slide 6</vt:lpstr>
      <vt:lpstr>Changes in the Pattern of Primary Energy Supplies</vt:lpstr>
      <vt:lpstr>Primary Energy Imports</vt:lpstr>
      <vt:lpstr>Renewable Energy</vt:lpstr>
      <vt:lpstr>Slide 10</vt:lpstr>
      <vt:lpstr>Slide 11</vt:lpstr>
      <vt:lpstr>Slide 12</vt:lpstr>
      <vt:lpstr>India's Renewable Energy Future Prospects </vt:lpstr>
      <vt:lpstr>Energy Scenario up to the Year 2020</vt:lpstr>
      <vt:lpstr> Estimates of Energy Requirement up to the Year 2020 </vt:lpstr>
      <vt:lpstr>Conclusions</vt:lpstr>
      <vt:lpstr>Reference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Meghanath</dc:creator>
  <cp:lastModifiedBy>Admin</cp:lastModifiedBy>
  <cp:revision>51</cp:revision>
  <dcterms:created xsi:type="dcterms:W3CDTF">2006-08-16T00:00:00Z</dcterms:created>
  <dcterms:modified xsi:type="dcterms:W3CDTF">2018-07-17T12:31:23Z</dcterms:modified>
</cp:coreProperties>
</file>